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48" r:id="rId1"/>
  </p:sldMasterIdLst>
  <p:notesMasterIdLst>
    <p:notesMasterId r:id="rId42"/>
  </p:notesMasterIdLst>
  <p:sldIdLst>
    <p:sldId id="280" r:id="rId2"/>
    <p:sldId id="281" r:id="rId3"/>
    <p:sldId id="282" r:id="rId4"/>
    <p:sldId id="283" r:id="rId5"/>
    <p:sldId id="284" r:id="rId6"/>
    <p:sldId id="285" r:id="rId7"/>
    <p:sldId id="287" r:id="rId8"/>
    <p:sldId id="258" r:id="rId9"/>
    <p:sldId id="259" r:id="rId10"/>
    <p:sldId id="289" r:id="rId11"/>
    <p:sldId id="294" r:id="rId12"/>
    <p:sldId id="261" r:id="rId13"/>
    <p:sldId id="306" r:id="rId14"/>
    <p:sldId id="262" r:id="rId15"/>
    <p:sldId id="304" r:id="rId16"/>
    <p:sldId id="305" r:id="rId17"/>
    <p:sldId id="303" r:id="rId18"/>
    <p:sldId id="263" r:id="rId19"/>
    <p:sldId id="264" r:id="rId20"/>
    <p:sldId id="307" r:id="rId21"/>
    <p:sldId id="265" r:id="rId22"/>
    <p:sldId id="308" r:id="rId23"/>
    <p:sldId id="266" r:id="rId24"/>
    <p:sldId id="309" r:id="rId25"/>
    <p:sldId id="310" r:id="rId26"/>
    <p:sldId id="267" r:id="rId27"/>
    <p:sldId id="268" r:id="rId28"/>
    <p:sldId id="269" r:id="rId29"/>
    <p:sldId id="270" r:id="rId30"/>
    <p:sldId id="271" r:id="rId31"/>
    <p:sldId id="272" r:id="rId32"/>
    <p:sldId id="273" r:id="rId33"/>
    <p:sldId id="274" r:id="rId34"/>
    <p:sldId id="275" r:id="rId35"/>
    <p:sldId id="311" r:id="rId36"/>
    <p:sldId id="312" r:id="rId37"/>
    <p:sldId id="313" r:id="rId38"/>
    <p:sldId id="277" r:id="rId39"/>
    <p:sldId id="278" r:id="rId40"/>
    <p:sldId id="279" r:id="rId41"/>
  </p:sldIdLst>
  <p:sldSz cx="14630400" cy="8229600"/>
  <p:notesSz cx="8229600" cy="14630400"/>
  <p:embeddedFontLst>
    <p:embeddedFont>
      <p:font typeface="B Nazanin" panose="00000400000000000000" pitchFamily="2" charset="-78"/>
      <p:regular r:id="rId43"/>
      <p:bold r:id="rId44"/>
    </p:embeddedFont>
    <p:embeddedFont>
      <p:font typeface="Tomorrow" panose="020B0604020202020204" charset="0"/>
      <p:regular r:id="rId45"/>
    </p:embeddedFont>
    <p:embeddedFont>
      <p:font typeface="Tomorrow Semi Bold" panose="020B0604020202020204" charset="0"/>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0"/>
  </p:normalViewPr>
  <p:slideViewPr>
    <p:cSldViewPr snapToGrid="0" snapToObjects="1">
      <p:cViewPr>
        <p:scale>
          <a:sx n="30" d="100"/>
          <a:sy n="30" d="100"/>
        </p:scale>
        <p:origin x="2472" y="1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66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fa-IR" dirty="0"/>
          </a:p>
        </p:txBody>
      </p:sp>
    </p:spTree>
    <p:extLst>
      <p:ext uri="{BB962C8B-B14F-4D97-AF65-F5344CB8AC3E}">
        <p14:creationId xmlns:p14="http://schemas.microsoft.com/office/powerpoint/2010/main" val="2409642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FE640-D6F9-E164-0362-123707722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157502-2260-E775-32E6-DBD1A7376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2265A-22B7-E994-31A7-576DAA5CD3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43B2DD-E5DA-4C75-B396-26639D6770A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896570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EF59A-7E9B-B8E1-ED1F-3A561005DA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778E3-A53B-020F-1241-BFF137927F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1B67A-9FF5-3E51-11A4-C66720AE07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B14504-1ABE-85CF-EAD7-B450813EE58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78172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4ED25-E364-2CEA-71D5-CD141B455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830DC-46BB-FD98-9952-6C925F1D2D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86B93F-72BA-DE7A-40D1-8A57BD7E52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6D3483-0A10-CD40-9AC8-6C893892BBDB}"/>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702852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3E027-C909-E2B1-6F46-A78AEB51C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B833B-7CDE-A937-3E2D-7BEFF3E0E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51AF4-4547-29F3-34F5-167DA0E1D9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E7EF2B-15A2-F233-D5AC-19D2DC24BE8B}"/>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161917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97872-59AA-4429-40F2-9E6C6C459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00D39-09F4-BA5C-7EAC-28F1B4B96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A0D86-09BE-805E-B4DD-14341F9D77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08A3-9A60-8587-A061-15E1B1F6D61F}"/>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875946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9A35B-0CCA-E1E8-4A30-257D8DD2E2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77CF2-BA21-812D-E7E4-2B6901AF8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82216-C9F8-6BE7-3716-C951B6B343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D2F880-8A5D-66A8-0C87-8E8CD683D101}"/>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184516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0AF9A-96C0-F465-E023-8BB52F9DB2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7A9C8-82AC-ADFF-08D6-810CBD352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169CF-094E-D605-5877-1ED4516D7E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95ACA1-750D-404E-CEF8-DA010418C3FB}"/>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88339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3DA3B-6E8C-BA44-C235-8239A9796F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8492C-9C23-FC3E-A51D-21254E825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74173C-DEE9-4641-B663-037E14B65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EE0FF6D-E626-658E-9A76-A2E12A9C49CD}"/>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239599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1BA30-09BB-95D9-1929-44C7B36F1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667D9-52D6-20B6-E9EE-491CC1627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68D8F1-3F1F-76E2-97C1-E08274DBEB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F2225E-857A-56E3-B5D3-111B86F48ECF}"/>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0612141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7E826-B919-FEF1-9EA8-9BC62559B5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56C7D-04A1-EB27-DE21-E3003B756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778974-04D1-FB8B-1420-BCED0862CA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8FCA14-E3AF-A11B-3D0E-E21A84AEF1F3}"/>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68792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698FE-5D67-9450-5E8E-E1951111F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F3405-807F-6C3E-E0BF-ADC1D78C6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56EB36-3F5E-84E1-F6A8-A491A88205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F3B51F-D000-59BD-A0D8-324F238A0C0C}"/>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037403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E4B52-A1F6-B3C5-10AA-1A917EE242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009AA-0FDF-A6A9-2D5C-EA0A33D36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54AFA9-91BC-8128-A820-2DC9D414E2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F5CC73-254D-76FE-DF92-5567297B8CA6}"/>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948228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DF83E-83A3-C56B-7014-72DA68B97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ED490-F923-F941-286C-3BA2E2881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285AA-DF3F-2D08-4184-627893E441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B291B9-8D6C-CF94-2FB7-439B93FBCD52}"/>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818739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3802108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920030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893699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62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994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509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992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298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953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198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29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7976123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78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581140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8222607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096104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354303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2497891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108163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885959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65000"/>
                <a:lumOff val="35000"/>
              </a:schemeClr>
            </a:gs>
            <a:gs pos="81000">
              <a:schemeClr val="tx1">
                <a:lumMod val="85000"/>
                <a:lumOff val="15000"/>
              </a:schemeClr>
            </a:gs>
          </a:gsLst>
          <a:lin ang="162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5/26/2025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09623811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9" r:id="rId20"/>
  </p:sldLayoutIdLst>
  <p:hf sldNum="0" hdr="0" ftr="0" dt="0"/>
  <p:txStyles>
    <p:titleStyle>
      <a:lvl1pPr algn="l"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5.png"/><Relationship Id="rId4" Type="http://schemas.microsoft.com/office/2017/06/relationships/model3d" Target="../media/model3d2.glb"/></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microsoft.com/office/2017/06/relationships/model3d" Target="../media/model3d3.glb"/><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17/06/relationships/model3d" Target="../media/model3d4.glb"/></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microsoft.com/office/2017/06/relationships/model3d" Target="../media/model3d5.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microsoft.com/office/2017/06/relationships/model3d" Target="../media/model3d5.glb"/><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3BF94F-5C42-4DA3-2A46-53EB1B24C351}"/>
              </a:ext>
            </a:extLst>
          </p:cNvPr>
          <p:cNvSpPr txBox="1"/>
          <p:nvPr/>
        </p:nvSpPr>
        <p:spPr>
          <a:xfrm>
            <a:off x="4632961" y="1301234"/>
            <a:ext cx="9472760" cy="646331"/>
          </a:xfrm>
          <a:prstGeom prst="rect">
            <a:avLst/>
          </a:prstGeom>
          <a:noFill/>
        </p:spPr>
        <p:txBody>
          <a:bodyPr wrap="square">
            <a:spAutoFit/>
          </a:bodyPr>
          <a:lstStyle/>
          <a:p>
            <a:pPr algn="r" rtl="1"/>
            <a:r>
              <a:rPr lang="fa-IR" sz="3600" dirty="0">
                <a:solidFill>
                  <a:schemeClr val="bg1">
                    <a:lumMod val="75000"/>
                  </a:schemeClr>
                </a:solidFill>
                <a:cs typeface="B Nazanin" panose="00000400000000000000" pitchFamily="2" charset="-78"/>
              </a:rPr>
              <a:t>مدیریت امنیت اطلاعات در سازمان‌ها با رویکرد </a:t>
            </a:r>
            <a:r>
              <a:rPr lang="en-GB" sz="3600" dirty="0">
                <a:solidFill>
                  <a:schemeClr val="bg1">
                    <a:lumMod val="75000"/>
                  </a:schemeClr>
                </a:solidFill>
                <a:cs typeface="B Nazanin" panose="00000400000000000000" pitchFamily="2" charset="-78"/>
              </a:rPr>
              <a:t>ISO/IEC 27001</a:t>
            </a:r>
            <a:endParaRPr lang="fa-IR" sz="3600" dirty="0">
              <a:solidFill>
                <a:schemeClr val="bg1">
                  <a:lumMod val="75000"/>
                </a:schemeClr>
              </a:solidFill>
              <a:cs typeface="B Nazanin" panose="00000400000000000000" pitchFamily="2" charset="-78"/>
            </a:endParaRPr>
          </a:p>
        </p:txBody>
      </p:sp>
      <p:sp>
        <p:nvSpPr>
          <p:cNvPr id="7" name="TextBox 6">
            <a:extLst>
              <a:ext uri="{FF2B5EF4-FFF2-40B4-BE49-F238E27FC236}">
                <a16:creationId xmlns:a16="http://schemas.microsoft.com/office/drawing/2014/main" id="{BF1E5E86-4600-C63E-D512-2D8AA6495CBB}"/>
              </a:ext>
            </a:extLst>
          </p:cNvPr>
          <p:cNvSpPr txBox="1"/>
          <p:nvPr/>
        </p:nvSpPr>
        <p:spPr>
          <a:xfrm>
            <a:off x="9045690" y="3429000"/>
            <a:ext cx="4426470" cy="523220"/>
          </a:xfrm>
          <a:prstGeom prst="rect">
            <a:avLst/>
          </a:prstGeom>
          <a:noFill/>
        </p:spPr>
        <p:txBody>
          <a:bodyPr wrap="square" rtlCol="1">
            <a:spAutoFit/>
          </a:bodyPr>
          <a:lstStyle/>
          <a:p>
            <a:pPr algn="r"/>
            <a:r>
              <a:rPr lang="fa-IR" sz="2800" dirty="0">
                <a:solidFill>
                  <a:schemeClr val="bg1">
                    <a:lumMod val="75000"/>
                  </a:schemeClr>
                </a:solidFill>
              </a:rPr>
              <a:t>حامد محمدی </a:t>
            </a:r>
            <a:r>
              <a:rPr lang="en-US" sz="2800" dirty="0">
                <a:solidFill>
                  <a:schemeClr val="bg1">
                    <a:lumMod val="75000"/>
                  </a:schemeClr>
                </a:solidFill>
              </a:rPr>
              <a:t> , </a:t>
            </a:r>
            <a:r>
              <a:rPr lang="fa-IR" sz="2800" dirty="0">
                <a:solidFill>
                  <a:schemeClr val="bg1">
                    <a:lumMod val="75000"/>
                  </a:schemeClr>
                </a:solidFill>
              </a:rPr>
              <a:t>علی رضایی</a:t>
            </a:r>
          </a:p>
        </p:txBody>
      </p:sp>
      <p:sp>
        <p:nvSpPr>
          <p:cNvPr id="8" name="Text 0">
            <a:extLst>
              <a:ext uri="{FF2B5EF4-FFF2-40B4-BE49-F238E27FC236}">
                <a16:creationId xmlns:a16="http://schemas.microsoft.com/office/drawing/2014/main" id="{29D7A6A5-A38C-B5A6-C9B6-54276A9B25C0}"/>
              </a:ext>
            </a:extLst>
          </p:cNvPr>
          <p:cNvSpPr/>
          <p:nvPr/>
        </p:nvSpPr>
        <p:spPr>
          <a:xfrm>
            <a:off x="-7506901" y="2161323"/>
            <a:ext cx="6900148" cy="708779"/>
          </a:xfrm>
          <a:prstGeom prst="rect">
            <a:avLst/>
          </a:prstGeom>
          <a:noFill/>
          <a:ln/>
        </p:spPr>
        <p:txBody>
          <a:bodyPr wrap="none" lIns="0" tIns="0" rIns="0" bIns="0" rtlCol="0" anchor="t"/>
          <a:lstStyle/>
          <a:p>
            <a:pPr marL="0" indent="0" algn="r" rtl="1">
              <a:lnSpc>
                <a:spcPts val="5550"/>
              </a:lnSpc>
              <a:buNone/>
            </a:pPr>
            <a:r>
              <a:rPr lang="en-US" sz="4450" dirty="0" err="1">
                <a:solidFill>
                  <a:srgbClr val="EDEDE8"/>
                </a:solidFill>
                <a:latin typeface="Tomorrow Semi Bold" pitchFamily="34" charset="0"/>
                <a:ea typeface="Tomorrow Semi Bold" pitchFamily="34" charset="-122"/>
                <a:cs typeface="B Nazanin" panose="00000400000000000000" pitchFamily="2" charset="-78"/>
              </a:rPr>
              <a:t>چرا</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امنیت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اطلاعات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مهم</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است</a:t>
            </a:r>
            <a:r>
              <a:rPr lang="en-US" sz="4450" dirty="0">
                <a:solidFill>
                  <a:srgbClr val="EDEDE8"/>
                </a:solidFill>
                <a:latin typeface="Tomorrow Semi Bold" pitchFamily="34" charset="0"/>
                <a:ea typeface="Tomorrow Semi Bold" pitchFamily="34" charset="-122"/>
                <a:cs typeface="B Nazanin" panose="00000400000000000000" pitchFamily="2" charset="-78"/>
              </a:rPr>
              <a:t>؟</a:t>
            </a:r>
            <a:endParaRPr lang="en-US" sz="4450" dirty="0">
              <a:cs typeface="B Nazanin" panose="00000400000000000000" pitchFamily="2" charset="-78"/>
            </a:endParaRPr>
          </a:p>
        </p:txBody>
      </p:sp>
      <p:sp>
        <p:nvSpPr>
          <p:cNvPr id="9" name="Text 1">
            <a:extLst>
              <a:ext uri="{FF2B5EF4-FFF2-40B4-BE49-F238E27FC236}">
                <a16:creationId xmlns:a16="http://schemas.microsoft.com/office/drawing/2014/main" id="{2EBF2C6F-F24D-0AB1-93D4-BE1E0E0ADFB2}"/>
              </a:ext>
            </a:extLst>
          </p:cNvPr>
          <p:cNvSpPr/>
          <p:nvPr/>
        </p:nvSpPr>
        <p:spPr>
          <a:xfrm>
            <a:off x="-8163173" y="3210263"/>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مهم‌ترین سرمایه سازمان‌هاست</a:t>
            </a:r>
            <a:endParaRPr lang="en-US" sz="1750" dirty="0">
              <a:cs typeface="B Nazanin" panose="00000400000000000000" pitchFamily="2" charset="-78"/>
            </a:endParaRPr>
          </a:p>
        </p:txBody>
      </p:sp>
      <p:sp>
        <p:nvSpPr>
          <p:cNvPr id="10" name="Text 2">
            <a:extLst>
              <a:ext uri="{FF2B5EF4-FFF2-40B4-BE49-F238E27FC236}">
                <a16:creationId xmlns:a16="http://schemas.microsoft.com/office/drawing/2014/main" id="{0F111306-FEFE-2DBC-2F38-CD4947908FB4}"/>
              </a:ext>
            </a:extLst>
          </p:cNvPr>
          <p:cNvSpPr/>
          <p:nvPr/>
        </p:nvSpPr>
        <p:spPr>
          <a:xfrm>
            <a:off x="-8163173" y="3828317"/>
            <a:ext cx="7556421" cy="362903"/>
          </a:xfrm>
          <a:prstGeom prst="rect">
            <a:avLst/>
          </a:prstGeom>
          <a:noFill/>
          <a:ln/>
        </p:spPr>
        <p:txBody>
          <a:bodyPr wrap="none" lIns="0" tIns="0" rIns="0" bIns="0" rtlCol="0" anchor="t"/>
          <a:lstStyle/>
          <a:p>
            <a:pPr marL="0" indent="0" algn="r" rtl="1">
              <a:lnSpc>
                <a:spcPts val="2850"/>
              </a:lnSpc>
              <a:buNone/>
            </a:pPr>
            <a:r>
              <a:rPr lang="en-US" sz="1750" dirty="0" err="1">
                <a:solidFill>
                  <a:srgbClr val="C9C9C0"/>
                </a:solidFill>
                <a:latin typeface="Tomorrow" pitchFamily="34" charset="0"/>
                <a:ea typeface="Tomorrow" pitchFamily="34" charset="-122"/>
                <a:cs typeface="B Nazanin" panose="00000400000000000000" pitchFamily="2" charset="-78"/>
              </a:rPr>
              <a:t>تهدیدها</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افزار</a:t>
            </a:r>
            <a:r>
              <a:rPr lang="en-US" sz="1750" dirty="0">
                <a:solidFill>
                  <a:srgbClr val="C9C9C0"/>
                </a:solidFill>
                <a:latin typeface="Tomorrow" pitchFamily="34" charset="0"/>
                <a:ea typeface="Tomorrow" pitchFamily="34" charset="-122"/>
                <a:cs typeface="B Nazanin" panose="00000400000000000000" pitchFamily="2" charset="-78"/>
              </a:rPr>
              <a:t>، هک، باج‌افزار، اشتباه انسانی، حمله داخلی</a:t>
            </a:r>
            <a:endParaRPr lang="en-US" sz="1750" dirty="0">
              <a:cs typeface="B Nazanin" panose="00000400000000000000" pitchFamily="2" charset="-78"/>
            </a:endParaRPr>
          </a:p>
        </p:txBody>
      </p:sp>
      <p:sp>
        <p:nvSpPr>
          <p:cNvPr id="11" name="Text 3">
            <a:extLst>
              <a:ext uri="{FF2B5EF4-FFF2-40B4-BE49-F238E27FC236}">
                <a16:creationId xmlns:a16="http://schemas.microsoft.com/office/drawing/2014/main" id="{59160EEE-FCF1-64C2-2D44-0461A419A630}"/>
              </a:ext>
            </a:extLst>
          </p:cNvPr>
          <p:cNvSpPr/>
          <p:nvPr/>
        </p:nvSpPr>
        <p:spPr>
          <a:xfrm>
            <a:off x="-8163173" y="4446370"/>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متوسط هزینه نقض اطلاعات در 2023: 4.45 میلیون دلار</a:t>
            </a:r>
            <a:endParaRPr lang="en-US" sz="1750" dirty="0">
              <a:cs typeface="B Nazanin" panose="00000400000000000000" pitchFamily="2" charset="-78"/>
            </a:endParaRPr>
          </a:p>
        </p:txBody>
      </p:sp>
      <p:sp>
        <p:nvSpPr>
          <p:cNvPr id="12" name="Text 4">
            <a:extLst>
              <a:ext uri="{FF2B5EF4-FFF2-40B4-BE49-F238E27FC236}">
                <a16:creationId xmlns:a16="http://schemas.microsoft.com/office/drawing/2014/main" id="{6B8477E7-0BFC-9FDE-4709-BF5B0D9CB5BF}"/>
              </a:ext>
            </a:extLst>
          </p:cNvPr>
          <p:cNvSpPr/>
          <p:nvPr/>
        </p:nvSpPr>
        <p:spPr>
          <a:xfrm>
            <a:off x="-8163173" y="5064424"/>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راهکار: رویکرد سیستماتیک و پیشگیرانه</a:t>
            </a:r>
            <a:endParaRPr lang="en-US" sz="1750" dirty="0">
              <a:cs typeface="B Nazanin" panose="00000400000000000000" pitchFamily="2" charset="-78"/>
            </a:endParaRPr>
          </a:p>
        </p:txBody>
      </p:sp>
      <p:cxnSp>
        <p:nvCxnSpPr>
          <p:cNvPr id="5" name="Straight Connector 4">
            <a:extLst>
              <a:ext uri="{FF2B5EF4-FFF2-40B4-BE49-F238E27FC236}">
                <a16:creationId xmlns:a16="http://schemas.microsoft.com/office/drawing/2014/main" id="{0DAE616D-69B8-E4B8-FD95-44D8101A72E6}"/>
              </a:ext>
            </a:extLst>
          </p:cNvPr>
          <p:cNvCxnSpPr/>
          <p:nvPr/>
        </p:nvCxnSpPr>
        <p:spPr>
          <a:xfrm>
            <a:off x="6611325" y="7711440"/>
            <a:ext cx="6126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BEFBAA3-1C32-4A3C-768B-38E5006CB18E}"/>
              </a:ext>
            </a:extLst>
          </p:cNvPr>
          <p:cNvSpPr/>
          <p:nvPr/>
        </p:nvSpPr>
        <p:spPr>
          <a:xfrm>
            <a:off x="12737805"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fa-IR" dirty="0"/>
          </a:p>
        </p:txBody>
      </p:sp>
      <p:cxnSp>
        <p:nvCxnSpPr>
          <p:cNvPr id="14" name="Straight Connector 13">
            <a:extLst>
              <a:ext uri="{FF2B5EF4-FFF2-40B4-BE49-F238E27FC236}">
                <a16:creationId xmlns:a16="http://schemas.microsoft.com/office/drawing/2014/main" id="{794219A7-BECB-C73B-2563-BC57E6B122A3}"/>
              </a:ext>
            </a:extLst>
          </p:cNvPr>
          <p:cNvCxnSpPr>
            <a:cxnSpLocks/>
          </p:cNvCxnSpPr>
          <p:nvPr/>
        </p:nvCxnSpPr>
        <p:spPr>
          <a:xfrm>
            <a:off x="13365122" y="7711440"/>
            <a:ext cx="7371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27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5AF5D-02E2-6827-1626-DA71085D092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DCD8E8B-6D43-4B27-86AE-F36665BB09FF}"/>
              </a:ext>
            </a:extLst>
          </p:cNvPr>
          <p:cNvSpPr/>
          <p:nvPr/>
        </p:nvSpPr>
        <p:spPr>
          <a:xfrm>
            <a:off x="4201120" y="2721412"/>
            <a:ext cx="9635490" cy="708779"/>
          </a:xfrm>
          <a:prstGeom prst="rect">
            <a:avLst/>
          </a:prstGeom>
          <a:noFill/>
          <a:ln/>
        </p:spPr>
        <p:txBody>
          <a:bodyPr wrap="none" lIns="0" tIns="0" rIns="0" bIns="0" rtlCol="0" anchor="t"/>
          <a:lstStyle/>
          <a:p>
            <a:pPr marL="0" indent="0" algn="just"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چرا </a:t>
            </a:r>
            <a:r>
              <a:rPr lang="en-US" sz="4450" dirty="0" err="1">
                <a:solidFill>
                  <a:srgbClr val="EDEDE8"/>
                </a:solidFill>
                <a:latin typeface="Tomorrow Semi Bold" pitchFamily="34" charset="0"/>
                <a:ea typeface="Tomorrow Semi Bold" pitchFamily="34" charset="-122"/>
                <a:cs typeface="B Nazanin" panose="00000400000000000000" pitchFamily="2" charset="-78"/>
              </a:rPr>
              <a:t>سازمان‌ها</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باید</a:t>
            </a:r>
            <a:r>
              <a:rPr lang="en-US" sz="4450" dirty="0">
                <a:solidFill>
                  <a:srgbClr val="EDEDE8"/>
                </a:solidFill>
                <a:latin typeface="Tomorrow Semi Bold" pitchFamily="34" charset="0"/>
                <a:ea typeface="Tomorrow Semi Bold" pitchFamily="34" charset="-122"/>
                <a:cs typeface="B Nazanin" panose="00000400000000000000" pitchFamily="2" charset="-78"/>
              </a:rPr>
              <a:t> ISO 27001را اجرا کنند؟</a:t>
            </a:r>
            <a:endParaRPr lang="en-US" sz="4450" dirty="0"/>
          </a:p>
        </p:txBody>
      </p:sp>
      <p:sp>
        <p:nvSpPr>
          <p:cNvPr id="3" name="Text 1">
            <a:extLst>
              <a:ext uri="{FF2B5EF4-FFF2-40B4-BE49-F238E27FC236}">
                <a16:creationId xmlns:a16="http://schemas.microsoft.com/office/drawing/2014/main" id="{30B98ED4-2F8B-AAF1-C65F-64FE9837920C}"/>
              </a:ext>
            </a:extLst>
          </p:cNvPr>
          <p:cNvSpPr/>
          <p:nvPr/>
        </p:nvSpPr>
        <p:spPr>
          <a:xfrm>
            <a:off x="804148" y="3997166"/>
            <a:ext cx="2835235" cy="354330"/>
          </a:xfrm>
          <a:prstGeom prst="rect">
            <a:avLst/>
          </a:prstGeom>
          <a:noFill/>
          <a:ln/>
        </p:spPr>
        <p:txBody>
          <a:bodyPr wrap="none" lIns="0" tIns="0" rIns="0" bIns="0" rtlCol="0" anchor="t"/>
          <a:lstStyle/>
          <a:p>
            <a:pPr marL="0" indent="0" algn="just" rtl="1">
              <a:lnSpc>
                <a:spcPts val="2750"/>
              </a:lnSpc>
              <a:buNone/>
            </a:pPr>
            <a:r>
              <a:rPr lang="en-US" sz="2200" dirty="0">
                <a:solidFill>
                  <a:srgbClr val="EDEDE8"/>
                </a:solidFill>
                <a:latin typeface="Tomorrow Semi Bold" pitchFamily="34" charset="0"/>
                <a:ea typeface="Tomorrow Semi Bold" pitchFamily="34" charset="-122"/>
                <a:cs typeface="B Nazanin" panose="00000400000000000000" pitchFamily="2" charset="-78"/>
              </a:rPr>
              <a:t>کاهش آسیب‌پذیری</a:t>
            </a:r>
            <a:endParaRPr lang="en-US" sz="2200" dirty="0"/>
          </a:p>
        </p:txBody>
      </p:sp>
      <p:sp>
        <p:nvSpPr>
          <p:cNvPr id="4" name="Text 2">
            <a:extLst>
              <a:ext uri="{FF2B5EF4-FFF2-40B4-BE49-F238E27FC236}">
                <a16:creationId xmlns:a16="http://schemas.microsoft.com/office/drawing/2014/main" id="{6612695C-6E00-D7D8-5C50-6E609FD79455}"/>
              </a:ext>
            </a:extLst>
          </p:cNvPr>
          <p:cNvSpPr/>
          <p:nvPr/>
        </p:nvSpPr>
        <p:spPr>
          <a:xfrm>
            <a:off x="793790" y="4578310"/>
            <a:ext cx="2845594" cy="725805"/>
          </a:xfrm>
          <a:prstGeom prst="rect">
            <a:avLst/>
          </a:prstGeom>
          <a:noFill/>
          <a:ln/>
        </p:spPr>
        <p:txBody>
          <a:bodyPr wrap="square" lIns="0" tIns="0" rIns="0" bIns="0" rtlCol="0" anchor="t"/>
          <a:lstStyle/>
          <a:p>
            <a:pPr marL="0" indent="0" algn="just"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محافظت در برابر حملات سایبری</a:t>
            </a:r>
            <a:endParaRPr lang="en-US" sz="1750" dirty="0"/>
          </a:p>
        </p:txBody>
      </p:sp>
      <p:sp>
        <p:nvSpPr>
          <p:cNvPr id="5" name="Text 3">
            <a:extLst>
              <a:ext uri="{FF2B5EF4-FFF2-40B4-BE49-F238E27FC236}">
                <a16:creationId xmlns:a16="http://schemas.microsoft.com/office/drawing/2014/main" id="{32E72394-3731-2475-8F3F-30C1924144B8}"/>
              </a:ext>
            </a:extLst>
          </p:cNvPr>
          <p:cNvSpPr/>
          <p:nvPr/>
        </p:nvSpPr>
        <p:spPr>
          <a:xfrm>
            <a:off x="4210764" y="3997166"/>
            <a:ext cx="2835235" cy="354330"/>
          </a:xfrm>
          <a:prstGeom prst="rect">
            <a:avLst/>
          </a:prstGeom>
          <a:noFill/>
          <a:ln/>
        </p:spPr>
        <p:txBody>
          <a:bodyPr wrap="none" lIns="0" tIns="0" rIns="0" bIns="0" rtlCol="0" anchor="t"/>
          <a:lstStyle/>
          <a:p>
            <a:pPr marL="0" indent="0" algn="just" rtl="1">
              <a:lnSpc>
                <a:spcPts val="2750"/>
              </a:lnSpc>
              <a:buNone/>
            </a:pPr>
            <a:r>
              <a:rPr lang="en-US" sz="2200" dirty="0">
                <a:solidFill>
                  <a:srgbClr val="EDEDE8"/>
                </a:solidFill>
                <a:latin typeface="Tomorrow Semi Bold" pitchFamily="34" charset="0"/>
                <a:ea typeface="Tomorrow Semi Bold" pitchFamily="34" charset="-122"/>
                <a:cs typeface="B Nazanin" panose="00000400000000000000" pitchFamily="2" charset="-78"/>
              </a:rPr>
              <a:t>انطباق قانونی</a:t>
            </a:r>
            <a:endParaRPr lang="en-US" sz="2200" dirty="0"/>
          </a:p>
        </p:txBody>
      </p:sp>
      <p:sp>
        <p:nvSpPr>
          <p:cNvPr id="6" name="Text 4">
            <a:extLst>
              <a:ext uri="{FF2B5EF4-FFF2-40B4-BE49-F238E27FC236}">
                <a16:creationId xmlns:a16="http://schemas.microsoft.com/office/drawing/2014/main" id="{67157CC7-129B-D5EE-32EF-1679B434170A}"/>
              </a:ext>
            </a:extLst>
          </p:cNvPr>
          <p:cNvSpPr/>
          <p:nvPr/>
        </p:nvSpPr>
        <p:spPr>
          <a:xfrm>
            <a:off x="4200406" y="4578310"/>
            <a:ext cx="2845594" cy="725805"/>
          </a:xfrm>
          <a:prstGeom prst="rect">
            <a:avLst/>
          </a:prstGeom>
          <a:noFill/>
          <a:ln/>
        </p:spPr>
        <p:txBody>
          <a:bodyPr wrap="square" lIns="0" tIns="0" rIns="0" bIns="0" rtlCol="0" anchor="t"/>
          <a:lstStyle/>
          <a:p>
            <a:pPr marL="0" indent="0" algn="just"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رعایت GDPR و قوانین حریم خصوصی</a:t>
            </a:r>
            <a:endParaRPr lang="en-US" sz="1750" dirty="0"/>
          </a:p>
        </p:txBody>
      </p:sp>
      <p:sp>
        <p:nvSpPr>
          <p:cNvPr id="7" name="Text 5">
            <a:extLst>
              <a:ext uri="{FF2B5EF4-FFF2-40B4-BE49-F238E27FC236}">
                <a16:creationId xmlns:a16="http://schemas.microsoft.com/office/drawing/2014/main" id="{9D487C2B-F7BC-411E-93FD-BB9E3A6B179B}"/>
              </a:ext>
            </a:extLst>
          </p:cNvPr>
          <p:cNvSpPr/>
          <p:nvPr/>
        </p:nvSpPr>
        <p:spPr>
          <a:xfrm>
            <a:off x="7617381" y="3997166"/>
            <a:ext cx="2835235" cy="354330"/>
          </a:xfrm>
          <a:prstGeom prst="rect">
            <a:avLst/>
          </a:prstGeom>
          <a:noFill/>
          <a:ln/>
        </p:spPr>
        <p:txBody>
          <a:bodyPr wrap="none" lIns="0" tIns="0" rIns="0" bIns="0" rtlCol="0" anchor="t"/>
          <a:lstStyle/>
          <a:p>
            <a:pPr marL="0" indent="0" algn="just" rtl="1">
              <a:lnSpc>
                <a:spcPts val="2750"/>
              </a:lnSpc>
              <a:buNone/>
            </a:pPr>
            <a:r>
              <a:rPr lang="en-US" sz="2200" dirty="0">
                <a:solidFill>
                  <a:srgbClr val="EDEDE8"/>
                </a:solidFill>
                <a:latin typeface="Tomorrow Semi Bold" pitchFamily="34" charset="0"/>
                <a:ea typeface="Tomorrow Semi Bold" pitchFamily="34" charset="-122"/>
                <a:cs typeface="B Nazanin" panose="00000400000000000000" pitchFamily="2" charset="-78"/>
              </a:rPr>
              <a:t>بهبود مستمر</a:t>
            </a:r>
            <a:endParaRPr lang="en-US" sz="2200" dirty="0"/>
          </a:p>
        </p:txBody>
      </p:sp>
      <p:sp>
        <p:nvSpPr>
          <p:cNvPr id="8" name="Text 6">
            <a:extLst>
              <a:ext uri="{FF2B5EF4-FFF2-40B4-BE49-F238E27FC236}">
                <a16:creationId xmlns:a16="http://schemas.microsoft.com/office/drawing/2014/main" id="{964689B4-2C3C-B269-3164-F38B3969CF3A}"/>
              </a:ext>
            </a:extLst>
          </p:cNvPr>
          <p:cNvSpPr/>
          <p:nvPr/>
        </p:nvSpPr>
        <p:spPr>
          <a:xfrm>
            <a:off x="7607022" y="4578310"/>
            <a:ext cx="2845594" cy="362903"/>
          </a:xfrm>
          <a:prstGeom prst="rect">
            <a:avLst/>
          </a:prstGeom>
          <a:noFill/>
          <a:ln/>
        </p:spPr>
        <p:txBody>
          <a:bodyPr wrap="none" lIns="0" tIns="0" rIns="0" bIns="0" rtlCol="0" anchor="t"/>
          <a:lstStyle/>
          <a:p>
            <a:pPr marL="0" indent="0" algn="just"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چرخه PDCA برای امنیت پایدار</a:t>
            </a:r>
            <a:endParaRPr lang="en-US" sz="1750" dirty="0"/>
          </a:p>
        </p:txBody>
      </p:sp>
      <p:sp>
        <p:nvSpPr>
          <p:cNvPr id="9" name="Text 7">
            <a:extLst>
              <a:ext uri="{FF2B5EF4-FFF2-40B4-BE49-F238E27FC236}">
                <a16:creationId xmlns:a16="http://schemas.microsoft.com/office/drawing/2014/main" id="{898C67E8-3DEA-23BE-486A-D90AA2CFC462}"/>
              </a:ext>
            </a:extLst>
          </p:cNvPr>
          <p:cNvSpPr/>
          <p:nvPr/>
        </p:nvSpPr>
        <p:spPr>
          <a:xfrm>
            <a:off x="11023997" y="3997166"/>
            <a:ext cx="2835235" cy="354330"/>
          </a:xfrm>
          <a:prstGeom prst="rect">
            <a:avLst/>
          </a:prstGeom>
          <a:noFill/>
          <a:ln/>
        </p:spPr>
        <p:txBody>
          <a:bodyPr wrap="none" lIns="0" tIns="0" rIns="0" bIns="0" rtlCol="0" anchor="t"/>
          <a:lstStyle/>
          <a:p>
            <a:pPr marL="0" indent="0" algn="just" rtl="1">
              <a:lnSpc>
                <a:spcPts val="2750"/>
              </a:lnSpc>
              <a:buNone/>
            </a:pPr>
            <a:r>
              <a:rPr lang="en-US" sz="2200" dirty="0">
                <a:solidFill>
                  <a:srgbClr val="EDEDE8"/>
                </a:solidFill>
                <a:latin typeface="Tomorrow Semi Bold" pitchFamily="34" charset="0"/>
                <a:ea typeface="Tomorrow Semi Bold" pitchFamily="34" charset="-122"/>
                <a:cs typeface="B Nazanin" panose="00000400000000000000" pitchFamily="2" charset="-78"/>
              </a:rPr>
              <a:t>افزایش اعتماد</a:t>
            </a:r>
            <a:endParaRPr lang="en-US" sz="2200" dirty="0"/>
          </a:p>
        </p:txBody>
      </p:sp>
      <p:sp>
        <p:nvSpPr>
          <p:cNvPr id="10" name="Text 8">
            <a:extLst>
              <a:ext uri="{FF2B5EF4-FFF2-40B4-BE49-F238E27FC236}">
                <a16:creationId xmlns:a16="http://schemas.microsoft.com/office/drawing/2014/main" id="{8972A081-D862-C7C2-C141-00949DB53653}"/>
              </a:ext>
            </a:extLst>
          </p:cNvPr>
          <p:cNvSpPr/>
          <p:nvPr/>
        </p:nvSpPr>
        <p:spPr>
          <a:xfrm>
            <a:off x="11013638" y="4578310"/>
            <a:ext cx="2845594" cy="362903"/>
          </a:xfrm>
          <a:prstGeom prst="rect">
            <a:avLst/>
          </a:prstGeom>
          <a:noFill/>
          <a:ln/>
        </p:spPr>
        <p:txBody>
          <a:bodyPr wrap="none" lIns="0" tIns="0" rIns="0" bIns="0" rtlCol="0" anchor="t"/>
          <a:lstStyle/>
          <a:p>
            <a:pPr marL="0" indent="0" algn="just"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جلب رضایت مشتریان و شرکا</a:t>
            </a:r>
            <a:endParaRPr lang="en-US" sz="1750" dirty="0"/>
          </a:p>
        </p:txBody>
      </p:sp>
      <p:sp>
        <p:nvSpPr>
          <p:cNvPr id="11" name="Text 0">
            <a:extLst>
              <a:ext uri="{FF2B5EF4-FFF2-40B4-BE49-F238E27FC236}">
                <a16:creationId xmlns:a16="http://schemas.microsoft.com/office/drawing/2014/main" id="{0E3F94BB-7F90-B222-C159-27112B01743A}"/>
              </a:ext>
            </a:extLst>
          </p:cNvPr>
          <p:cNvSpPr/>
          <p:nvPr/>
        </p:nvSpPr>
        <p:spPr>
          <a:xfrm>
            <a:off x="21707668" y="3637978"/>
            <a:ext cx="5840016" cy="708779"/>
          </a:xfrm>
          <a:prstGeom prst="rect">
            <a:avLst/>
          </a:prstGeom>
          <a:noFill/>
          <a:ln/>
        </p:spPr>
        <p:txBody>
          <a:bodyPr wrap="none" lIns="0" tIns="0" rIns="0" bIns="0" rtlCol="0" anchor="t"/>
          <a:lstStyle/>
          <a:p>
            <a:pPr marL="0" indent="0" algn="ct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چرخه بهبود مستمر PDCA</a:t>
            </a:r>
            <a:endParaRPr lang="en-US" sz="4450" dirty="0">
              <a:cs typeface="B Nazanin" panose="00000400000000000000" pitchFamily="2" charset="-78"/>
            </a:endParaRPr>
          </a:p>
        </p:txBody>
      </p:sp>
      <p:sp>
        <p:nvSpPr>
          <p:cNvPr id="12" name="Trapezoid 11">
            <a:extLst>
              <a:ext uri="{FF2B5EF4-FFF2-40B4-BE49-F238E27FC236}">
                <a16:creationId xmlns:a16="http://schemas.microsoft.com/office/drawing/2014/main" id="{1F933A92-6E30-393E-A8E7-90FA91E3CD42}"/>
              </a:ext>
            </a:extLst>
          </p:cNvPr>
          <p:cNvSpPr/>
          <p:nvPr/>
        </p:nvSpPr>
        <p:spPr>
          <a:xfrm rot="5400000">
            <a:off x="17519530" y="1249622"/>
            <a:ext cx="1693815" cy="5629419"/>
          </a:xfrm>
          <a:prstGeom prst="trapezoid">
            <a:avLst>
              <a:gd name="adj" fmla="val 12675"/>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cxnSp>
        <p:nvCxnSpPr>
          <p:cNvPr id="13" name="Straight Connector 12">
            <a:extLst>
              <a:ext uri="{FF2B5EF4-FFF2-40B4-BE49-F238E27FC236}">
                <a16:creationId xmlns:a16="http://schemas.microsoft.com/office/drawing/2014/main" id="{15F951E2-0B02-306C-C514-E875BECDDEFA}"/>
              </a:ext>
            </a:extLst>
          </p:cNvPr>
          <p:cNvCxnSpPr>
            <a:cxnSpLocks/>
          </p:cNvCxnSpPr>
          <p:nvPr/>
        </p:nvCxnSpPr>
        <p:spPr>
          <a:xfrm>
            <a:off x="518160" y="7711440"/>
            <a:ext cx="868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B19FA94-98A5-F30A-868E-BAC256AE8A9B}"/>
              </a:ext>
            </a:extLst>
          </p:cNvPr>
          <p:cNvSpPr/>
          <p:nvPr/>
        </p:nvSpPr>
        <p:spPr>
          <a:xfrm>
            <a:off x="1386840"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5</a:t>
            </a:r>
            <a:endParaRPr lang="fa-IR" dirty="0"/>
          </a:p>
        </p:txBody>
      </p:sp>
      <p:cxnSp>
        <p:nvCxnSpPr>
          <p:cNvPr id="15" name="Straight Connector 14">
            <a:extLst>
              <a:ext uri="{FF2B5EF4-FFF2-40B4-BE49-F238E27FC236}">
                <a16:creationId xmlns:a16="http://schemas.microsoft.com/office/drawing/2014/main" id="{A8643830-9B6C-135D-9279-63D282B66E68}"/>
              </a:ext>
            </a:extLst>
          </p:cNvPr>
          <p:cNvCxnSpPr>
            <a:cxnSpLocks/>
            <a:stCxn id="14" idx="6"/>
          </p:cNvCxnSpPr>
          <p:nvPr/>
        </p:nvCxnSpPr>
        <p:spPr>
          <a:xfrm>
            <a:off x="2014157" y="7711440"/>
            <a:ext cx="1780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4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B2CE5-08AD-4B1F-8FDC-7348231B848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554F033-A083-5CEC-E337-B4AA1169EBEF}"/>
              </a:ext>
            </a:extLst>
          </p:cNvPr>
          <p:cNvSpPr/>
          <p:nvPr/>
        </p:nvSpPr>
        <p:spPr>
          <a:xfrm>
            <a:off x="8179237" y="3485981"/>
            <a:ext cx="5840016" cy="708779"/>
          </a:xfrm>
          <a:prstGeom prst="rect">
            <a:avLst/>
          </a:prstGeom>
          <a:noFill/>
          <a:ln/>
        </p:spPr>
        <p:txBody>
          <a:bodyPr wrap="none" lIns="0" tIns="0" rIns="0" bIns="0" rtlCol="0" anchor="t"/>
          <a:lstStyle/>
          <a:p>
            <a:pPr marL="0" indent="0" algn="ct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چرخه بهبود مستمر PDCA</a:t>
            </a:r>
            <a:endParaRPr lang="en-US" sz="4450" dirty="0">
              <a:cs typeface="B Nazanin" panose="00000400000000000000" pitchFamily="2" charset="-78"/>
            </a:endParaRPr>
          </a:p>
        </p:txBody>
      </p:sp>
      <p:sp>
        <p:nvSpPr>
          <p:cNvPr id="17" name="Trapezoid 16">
            <a:extLst>
              <a:ext uri="{FF2B5EF4-FFF2-40B4-BE49-F238E27FC236}">
                <a16:creationId xmlns:a16="http://schemas.microsoft.com/office/drawing/2014/main" id="{A98432D8-953D-CD2B-772E-FFFD89D29C64}"/>
              </a:ext>
            </a:extLst>
          </p:cNvPr>
          <p:cNvSpPr/>
          <p:nvPr/>
        </p:nvSpPr>
        <p:spPr>
          <a:xfrm rot="6104614">
            <a:off x="4245251" y="1024195"/>
            <a:ext cx="1427769" cy="4745211"/>
          </a:xfrm>
          <a:prstGeom prst="trapezoid">
            <a:avLst>
              <a:gd name="adj" fmla="val 12675"/>
            </a:avLst>
          </a:prstGeom>
          <a:solidFill>
            <a:srgbClr val="92D050"/>
          </a:solidFill>
        </p:spPr>
        <p:style>
          <a:lnRef idx="2">
            <a:schemeClr val="accent3"/>
          </a:lnRef>
          <a:fillRef idx="1">
            <a:schemeClr val="lt1"/>
          </a:fillRef>
          <a:effectRef idx="0">
            <a:schemeClr val="accent3"/>
          </a:effectRef>
          <a:fontRef idx="minor">
            <a:schemeClr val="dk1"/>
          </a:fontRef>
        </p:style>
        <p:txBody>
          <a:bodyPr rtlCol="1" anchor="ctr"/>
          <a:lstStyle/>
          <a:p>
            <a:pPr algn="ctr"/>
            <a:endParaRPr lang="fa-IR" dirty="0"/>
          </a:p>
        </p:txBody>
      </p:sp>
      <p:sp>
        <p:nvSpPr>
          <p:cNvPr id="19" name="Trapezoid 18">
            <a:extLst>
              <a:ext uri="{FF2B5EF4-FFF2-40B4-BE49-F238E27FC236}">
                <a16:creationId xmlns:a16="http://schemas.microsoft.com/office/drawing/2014/main" id="{9DDCE15D-F1D2-E310-6FBD-1764F5C6A330}"/>
              </a:ext>
            </a:extLst>
          </p:cNvPr>
          <p:cNvSpPr/>
          <p:nvPr/>
        </p:nvSpPr>
        <p:spPr>
          <a:xfrm rot="6705786">
            <a:off x="4695985" y="-558252"/>
            <a:ext cx="1427769" cy="4745211"/>
          </a:xfrm>
          <a:prstGeom prst="trapezoid">
            <a:avLst>
              <a:gd name="adj" fmla="val 12675"/>
            </a:avLst>
          </a:prstGeom>
          <a:solidFill>
            <a:srgbClr val="FF0000"/>
          </a:solidFill>
        </p:spPr>
        <p:style>
          <a:lnRef idx="2">
            <a:schemeClr val="accent3"/>
          </a:lnRef>
          <a:fillRef idx="1">
            <a:schemeClr val="lt1"/>
          </a:fillRef>
          <a:effectRef idx="0">
            <a:schemeClr val="accent3"/>
          </a:effectRef>
          <a:fontRef idx="minor">
            <a:schemeClr val="dk1"/>
          </a:fontRef>
        </p:style>
        <p:txBody>
          <a:bodyPr rtlCol="1" anchor="ctr"/>
          <a:lstStyle/>
          <a:p>
            <a:pPr algn="ctr"/>
            <a:endParaRPr lang="fa-IR" dirty="0"/>
          </a:p>
        </p:txBody>
      </p:sp>
      <p:sp>
        <p:nvSpPr>
          <p:cNvPr id="20" name="Trapezoid 19">
            <a:extLst>
              <a:ext uri="{FF2B5EF4-FFF2-40B4-BE49-F238E27FC236}">
                <a16:creationId xmlns:a16="http://schemas.microsoft.com/office/drawing/2014/main" id="{4AFFF413-5C1C-B93C-737B-293EA5CD265C}"/>
              </a:ext>
            </a:extLst>
          </p:cNvPr>
          <p:cNvSpPr/>
          <p:nvPr/>
        </p:nvSpPr>
        <p:spPr>
          <a:xfrm rot="5400000">
            <a:off x="4054377" y="2704400"/>
            <a:ext cx="1427769" cy="4745211"/>
          </a:xfrm>
          <a:prstGeom prst="trapezoid">
            <a:avLst>
              <a:gd name="adj" fmla="val 12675"/>
            </a:avLst>
          </a:prstGeom>
          <a:solidFill>
            <a:srgbClr val="00B0F0"/>
          </a:solidFill>
        </p:spPr>
        <p:style>
          <a:lnRef idx="2">
            <a:schemeClr val="accent3"/>
          </a:lnRef>
          <a:fillRef idx="1">
            <a:schemeClr val="lt1"/>
          </a:fillRef>
          <a:effectRef idx="0">
            <a:schemeClr val="accent3"/>
          </a:effectRef>
          <a:fontRef idx="minor">
            <a:schemeClr val="dk1"/>
          </a:fontRef>
        </p:style>
        <p:txBody>
          <a:bodyPr rtlCol="1" anchor="ctr"/>
          <a:lstStyle/>
          <a:p>
            <a:pPr algn="ctr"/>
            <a:endParaRPr lang="fa-IR" dirty="0"/>
          </a:p>
        </p:txBody>
      </p:sp>
      <p:sp>
        <p:nvSpPr>
          <p:cNvPr id="21" name="Trapezoid 20">
            <a:extLst>
              <a:ext uri="{FF2B5EF4-FFF2-40B4-BE49-F238E27FC236}">
                <a16:creationId xmlns:a16="http://schemas.microsoft.com/office/drawing/2014/main" id="{41BAA95B-20D1-3458-4AAF-C565D944C710}"/>
              </a:ext>
            </a:extLst>
          </p:cNvPr>
          <p:cNvSpPr/>
          <p:nvPr/>
        </p:nvSpPr>
        <p:spPr>
          <a:xfrm rot="4909329">
            <a:off x="4227035" y="4319722"/>
            <a:ext cx="1427769" cy="4745211"/>
          </a:xfrm>
          <a:prstGeom prst="trapezoid">
            <a:avLst>
              <a:gd name="adj" fmla="val 12675"/>
            </a:avLst>
          </a:prstGeom>
          <a:solidFill>
            <a:srgbClr val="FFFF00"/>
          </a:solidFill>
        </p:spPr>
        <p:style>
          <a:lnRef idx="2">
            <a:schemeClr val="accent3"/>
          </a:lnRef>
          <a:fillRef idx="1">
            <a:schemeClr val="lt1"/>
          </a:fillRef>
          <a:effectRef idx="0">
            <a:schemeClr val="accent3"/>
          </a:effectRef>
          <a:fontRef idx="minor">
            <a:schemeClr val="dk1"/>
          </a:fontRef>
        </p:style>
        <p:txBody>
          <a:bodyPr rtlCol="1" anchor="ctr"/>
          <a:lstStyle/>
          <a:p>
            <a:pPr algn="ctr"/>
            <a:endParaRPr lang="fa-IR" dirty="0"/>
          </a:p>
        </p:txBody>
      </p:sp>
      <p:sp>
        <p:nvSpPr>
          <p:cNvPr id="5" name="Text 1">
            <a:extLst>
              <a:ext uri="{FF2B5EF4-FFF2-40B4-BE49-F238E27FC236}">
                <a16:creationId xmlns:a16="http://schemas.microsoft.com/office/drawing/2014/main" id="{2A322722-2D6B-194F-7F57-FCDD04ADDA95}"/>
              </a:ext>
            </a:extLst>
          </p:cNvPr>
          <p:cNvSpPr/>
          <p:nvPr/>
        </p:nvSpPr>
        <p:spPr>
          <a:xfrm rot="1208391">
            <a:off x="3717584" y="1301735"/>
            <a:ext cx="3974467" cy="477323"/>
          </a:xfrm>
          <a:prstGeom prst="rect">
            <a:avLst/>
          </a:prstGeom>
          <a:noFill/>
          <a:ln/>
        </p:spPr>
        <p:txBody>
          <a:bodyPr wrap="none" lIns="0" tIns="0" rIns="0" bIns="0" rtlCol="0" anchor="t"/>
          <a:lstStyle/>
          <a:p>
            <a:pPr marL="0" indent="0" algn="r" rtl="1">
              <a:lnSpc>
                <a:spcPct val="150000"/>
              </a:lnSpc>
              <a:buNone/>
            </a:pPr>
            <a:r>
              <a:rPr lang="en-US" sz="2800" dirty="0">
                <a:latin typeface="Tomorrow Semi Bold" pitchFamily="34" charset="0"/>
                <a:ea typeface="Tomorrow Semi Bold" pitchFamily="34" charset="-122"/>
                <a:cs typeface="B Nazanin" panose="00000400000000000000" pitchFamily="2" charset="-78"/>
              </a:rPr>
              <a:t>Plan </a:t>
            </a:r>
          </a:p>
          <a:p>
            <a:pPr algn="r" rtl="1">
              <a:lnSpc>
                <a:spcPts val="2750"/>
              </a:lnSpc>
            </a:pPr>
            <a:r>
              <a:rPr lang="en-US" sz="3600" dirty="0" err="1">
                <a:latin typeface="Tomorrow" pitchFamily="34" charset="0"/>
                <a:ea typeface="Tomorrow" pitchFamily="34" charset="-122"/>
                <a:cs typeface="B Nazanin" panose="00000400000000000000" pitchFamily="2" charset="-78"/>
              </a:rPr>
              <a:t>تحلیل</a:t>
            </a:r>
            <a:r>
              <a:rPr lang="en-US" sz="3600" dirty="0">
                <a:latin typeface="Tomorrow" pitchFamily="34" charset="0"/>
                <a:ea typeface="Tomorrow" pitchFamily="34" charset="-122"/>
                <a:cs typeface="B Nazanin" panose="00000400000000000000" pitchFamily="2" charset="-78"/>
              </a:rPr>
              <a:t> </a:t>
            </a:r>
            <a:r>
              <a:rPr lang="en-US" sz="3600" dirty="0" err="1">
                <a:latin typeface="Tomorrow" pitchFamily="34" charset="0"/>
                <a:ea typeface="Tomorrow" pitchFamily="34" charset="-122"/>
                <a:cs typeface="B Nazanin" panose="00000400000000000000" pitchFamily="2" charset="-78"/>
              </a:rPr>
              <a:t>ریسک</a:t>
            </a:r>
            <a:r>
              <a:rPr lang="en-US" sz="3600" dirty="0">
                <a:latin typeface="Tomorrow" pitchFamily="34" charset="0"/>
                <a:ea typeface="Tomorrow" pitchFamily="34" charset="-122"/>
                <a:cs typeface="B Nazanin" panose="00000400000000000000" pitchFamily="2" charset="-78"/>
              </a:rPr>
              <a:t> و </a:t>
            </a:r>
            <a:r>
              <a:rPr lang="en-US" sz="3600" dirty="0" err="1">
                <a:latin typeface="Tomorrow" pitchFamily="34" charset="0"/>
                <a:ea typeface="Tomorrow" pitchFamily="34" charset="-122"/>
                <a:cs typeface="B Nazanin" panose="00000400000000000000" pitchFamily="2" charset="-78"/>
              </a:rPr>
              <a:t>سیاست‌گذاری</a:t>
            </a:r>
            <a:endParaRPr lang="en-US" sz="3600" dirty="0">
              <a:cs typeface="B Nazanin" panose="00000400000000000000" pitchFamily="2" charset="-78"/>
            </a:endParaRPr>
          </a:p>
          <a:p>
            <a:pPr marL="0" indent="0" algn="l">
              <a:lnSpc>
                <a:spcPts val="2750"/>
              </a:lnSpc>
              <a:buNone/>
            </a:pPr>
            <a:endParaRPr lang="en-US" sz="2200" dirty="0">
              <a:cs typeface="B Nazanin" panose="00000400000000000000" pitchFamily="2" charset="-78"/>
            </a:endParaRPr>
          </a:p>
        </p:txBody>
      </p:sp>
      <p:sp>
        <p:nvSpPr>
          <p:cNvPr id="8" name="Text 3">
            <a:extLst>
              <a:ext uri="{FF2B5EF4-FFF2-40B4-BE49-F238E27FC236}">
                <a16:creationId xmlns:a16="http://schemas.microsoft.com/office/drawing/2014/main" id="{92CCD857-CF6C-79C5-F7B5-A5F64815622B}"/>
              </a:ext>
            </a:extLst>
          </p:cNvPr>
          <p:cNvSpPr/>
          <p:nvPr/>
        </p:nvSpPr>
        <p:spPr>
          <a:xfrm rot="738511">
            <a:off x="4231850" y="3076773"/>
            <a:ext cx="2863587" cy="354330"/>
          </a:xfrm>
          <a:prstGeom prst="rect">
            <a:avLst/>
          </a:prstGeom>
          <a:noFill/>
          <a:ln/>
        </p:spPr>
        <p:txBody>
          <a:bodyPr wrap="none" lIns="0" tIns="0" rIns="0" bIns="0" rtlCol="0" anchor="t"/>
          <a:lstStyle/>
          <a:p>
            <a:pPr marL="0" indent="0" algn="r" rtl="1">
              <a:lnSpc>
                <a:spcPts val="2750"/>
              </a:lnSpc>
              <a:buNone/>
            </a:pPr>
            <a:r>
              <a:rPr lang="en-US" sz="2800" dirty="0">
                <a:latin typeface="Tomorrow Semi Bold" pitchFamily="34" charset="0"/>
                <a:ea typeface="Tomorrow Semi Bold" pitchFamily="34" charset="-122"/>
                <a:cs typeface="B Nazanin" panose="00000400000000000000" pitchFamily="2" charset="-78"/>
              </a:rPr>
              <a:t>Do</a:t>
            </a:r>
          </a:p>
          <a:p>
            <a:pPr algn="r" rtl="1">
              <a:lnSpc>
                <a:spcPts val="2750"/>
              </a:lnSpc>
            </a:pPr>
            <a:r>
              <a:rPr lang="en-US" sz="2800" dirty="0" err="1">
                <a:latin typeface="Tomorrow" pitchFamily="34" charset="0"/>
                <a:ea typeface="Tomorrow" pitchFamily="34" charset="-122"/>
                <a:cs typeface="B Nazanin" panose="00000400000000000000" pitchFamily="2" charset="-78"/>
              </a:rPr>
              <a:t>اجرای</a:t>
            </a:r>
            <a:r>
              <a:rPr lang="en-US" sz="2800" dirty="0">
                <a:latin typeface="Tomorrow" pitchFamily="34" charset="0"/>
                <a:ea typeface="Tomorrow" pitchFamily="34" charset="-122"/>
                <a:cs typeface="B Nazanin" panose="00000400000000000000" pitchFamily="2" charset="-78"/>
              </a:rPr>
              <a:t> </a:t>
            </a:r>
            <a:r>
              <a:rPr lang="en-US" sz="2800" dirty="0" err="1">
                <a:latin typeface="Tomorrow" pitchFamily="34" charset="0"/>
                <a:ea typeface="Tomorrow" pitchFamily="34" charset="-122"/>
                <a:cs typeface="B Nazanin" panose="00000400000000000000" pitchFamily="2" charset="-78"/>
              </a:rPr>
              <a:t>کنترل‌ها</a:t>
            </a:r>
            <a:endParaRPr lang="en-US" sz="2800" dirty="0">
              <a:cs typeface="B Nazanin" panose="00000400000000000000" pitchFamily="2" charset="-78"/>
            </a:endParaRPr>
          </a:p>
          <a:p>
            <a:pPr marL="0" indent="0" algn="r" rtl="1">
              <a:lnSpc>
                <a:spcPts val="2750"/>
              </a:lnSpc>
              <a:buNone/>
            </a:pPr>
            <a:endParaRPr lang="en-US" sz="2800" dirty="0">
              <a:cs typeface="B Nazanin" panose="00000400000000000000" pitchFamily="2" charset="-78"/>
            </a:endParaRPr>
          </a:p>
        </p:txBody>
      </p:sp>
      <p:sp>
        <p:nvSpPr>
          <p:cNvPr id="11" name="Text 5">
            <a:extLst>
              <a:ext uri="{FF2B5EF4-FFF2-40B4-BE49-F238E27FC236}">
                <a16:creationId xmlns:a16="http://schemas.microsoft.com/office/drawing/2014/main" id="{1DC7C9C6-A0CF-89CB-9D65-2E1FC2AD241C}"/>
              </a:ext>
            </a:extLst>
          </p:cNvPr>
          <p:cNvSpPr/>
          <p:nvPr/>
        </p:nvSpPr>
        <p:spPr>
          <a:xfrm>
            <a:off x="3848359" y="4722676"/>
            <a:ext cx="2835235" cy="354330"/>
          </a:xfrm>
          <a:prstGeom prst="rect">
            <a:avLst/>
          </a:prstGeom>
          <a:noFill/>
          <a:ln/>
        </p:spPr>
        <p:txBody>
          <a:bodyPr wrap="none" lIns="0" tIns="0" rIns="0" bIns="0" rtlCol="0" anchor="t"/>
          <a:lstStyle/>
          <a:p>
            <a:pPr marL="0" indent="0" algn="r" rtl="1">
              <a:lnSpc>
                <a:spcPts val="2750"/>
              </a:lnSpc>
              <a:buNone/>
            </a:pPr>
            <a:r>
              <a:rPr lang="en-US" sz="2800" dirty="0">
                <a:latin typeface="Tomorrow Semi Bold" pitchFamily="34" charset="0"/>
                <a:ea typeface="Tomorrow Semi Bold" pitchFamily="34" charset="-122"/>
                <a:cs typeface="B Nazanin" panose="00000400000000000000" pitchFamily="2" charset="-78"/>
              </a:rPr>
              <a:t>Check</a:t>
            </a:r>
          </a:p>
          <a:p>
            <a:pPr algn="r" rtl="1">
              <a:lnSpc>
                <a:spcPts val="2750"/>
              </a:lnSpc>
            </a:pPr>
            <a:r>
              <a:rPr lang="en-US" sz="2800" dirty="0" err="1">
                <a:latin typeface="Tomorrow" pitchFamily="34" charset="0"/>
                <a:ea typeface="Tomorrow" pitchFamily="34" charset="-122"/>
                <a:cs typeface="B Nazanin" panose="00000400000000000000" pitchFamily="2" charset="-78"/>
              </a:rPr>
              <a:t>ممیزی</a:t>
            </a:r>
            <a:r>
              <a:rPr lang="en-US" sz="2800" dirty="0">
                <a:latin typeface="Tomorrow" pitchFamily="34" charset="0"/>
                <a:ea typeface="Tomorrow" pitchFamily="34" charset="-122"/>
                <a:cs typeface="B Nazanin" panose="00000400000000000000" pitchFamily="2" charset="-78"/>
              </a:rPr>
              <a:t> و </a:t>
            </a:r>
            <a:r>
              <a:rPr lang="en-US" sz="2800" dirty="0" err="1">
                <a:latin typeface="Tomorrow" pitchFamily="34" charset="0"/>
                <a:ea typeface="Tomorrow" pitchFamily="34" charset="-122"/>
                <a:cs typeface="B Nazanin" panose="00000400000000000000" pitchFamily="2" charset="-78"/>
              </a:rPr>
              <a:t>ارزیابی</a:t>
            </a:r>
            <a:r>
              <a:rPr lang="en-US" sz="2800" dirty="0">
                <a:latin typeface="Tomorrow" pitchFamily="34" charset="0"/>
                <a:ea typeface="Tomorrow" pitchFamily="34" charset="-122"/>
                <a:cs typeface="B Nazanin" panose="00000400000000000000" pitchFamily="2" charset="-78"/>
              </a:rPr>
              <a:t> </a:t>
            </a:r>
            <a:r>
              <a:rPr lang="en-US" sz="2800" dirty="0" err="1">
                <a:latin typeface="Tomorrow" pitchFamily="34" charset="0"/>
                <a:ea typeface="Tomorrow" pitchFamily="34" charset="-122"/>
                <a:cs typeface="B Nazanin" panose="00000400000000000000" pitchFamily="2" charset="-78"/>
              </a:rPr>
              <a:t>عملکرد</a:t>
            </a:r>
            <a:endParaRPr lang="en-US" sz="2800" dirty="0">
              <a:cs typeface="B Nazanin" panose="00000400000000000000" pitchFamily="2" charset="-78"/>
            </a:endParaRPr>
          </a:p>
          <a:p>
            <a:pPr marL="0" indent="0" algn="r" rtl="1">
              <a:lnSpc>
                <a:spcPts val="2750"/>
              </a:lnSpc>
              <a:buNone/>
            </a:pPr>
            <a:endParaRPr lang="en-US" sz="2200" dirty="0">
              <a:cs typeface="B Nazanin" panose="00000400000000000000" pitchFamily="2" charset="-78"/>
            </a:endParaRPr>
          </a:p>
        </p:txBody>
      </p:sp>
      <p:sp>
        <p:nvSpPr>
          <p:cNvPr id="14" name="Text 7">
            <a:extLst>
              <a:ext uri="{FF2B5EF4-FFF2-40B4-BE49-F238E27FC236}">
                <a16:creationId xmlns:a16="http://schemas.microsoft.com/office/drawing/2014/main" id="{19EEB8DF-4014-F148-2635-F2B245F17A65}"/>
              </a:ext>
            </a:extLst>
          </p:cNvPr>
          <p:cNvSpPr/>
          <p:nvPr/>
        </p:nvSpPr>
        <p:spPr>
          <a:xfrm rot="21213585">
            <a:off x="3984146" y="6150446"/>
            <a:ext cx="2835235" cy="354330"/>
          </a:xfrm>
          <a:prstGeom prst="rect">
            <a:avLst/>
          </a:prstGeom>
          <a:noFill/>
          <a:ln/>
        </p:spPr>
        <p:txBody>
          <a:bodyPr wrap="none" lIns="0" tIns="0" rIns="0" bIns="0" rtlCol="0" anchor="t"/>
          <a:lstStyle/>
          <a:p>
            <a:pPr marL="0" indent="0" algn="r" rtl="1">
              <a:lnSpc>
                <a:spcPts val="2750"/>
              </a:lnSpc>
              <a:buNone/>
            </a:pPr>
            <a:r>
              <a:rPr lang="en-US" sz="2800" dirty="0">
                <a:latin typeface="Tomorrow Semi Bold" pitchFamily="34" charset="0"/>
                <a:ea typeface="Tomorrow Semi Bold" pitchFamily="34" charset="-122"/>
                <a:cs typeface="B Nazanin" panose="00000400000000000000" pitchFamily="2" charset="-78"/>
              </a:rPr>
              <a:t>Act</a:t>
            </a:r>
          </a:p>
          <a:p>
            <a:pPr algn="r" rtl="1">
              <a:lnSpc>
                <a:spcPts val="2750"/>
              </a:lnSpc>
            </a:pPr>
            <a:r>
              <a:rPr lang="en-US" sz="2800" dirty="0" err="1">
                <a:latin typeface="Tomorrow" pitchFamily="34" charset="0"/>
                <a:ea typeface="Tomorrow" pitchFamily="34" charset="-122"/>
                <a:cs typeface="B Nazanin" panose="00000400000000000000" pitchFamily="2" charset="-78"/>
              </a:rPr>
              <a:t>بهبود</a:t>
            </a:r>
            <a:r>
              <a:rPr lang="en-US" sz="2800" dirty="0">
                <a:latin typeface="Tomorrow" pitchFamily="34" charset="0"/>
                <a:ea typeface="Tomorrow" pitchFamily="34" charset="-122"/>
                <a:cs typeface="B Nazanin" panose="00000400000000000000" pitchFamily="2" charset="-78"/>
              </a:rPr>
              <a:t> و </a:t>
            </a:r>
            <a:r>
              <a:rPr lang="en-US" sz="2800" dirty="0" err="1">
                <a:latin typeface="Tomorrow" pitchFamily="34" charset="0"/>
                <a:ea typeface="Tomorrow" pitchFamily="34" charset="-122"/>
                <a:cs typeface="B Nazanin" panose="00000400000000000000" pitchFamily="2" charset="-78"/>
              </a:rPr>
              <a:t>اصلاح</a:t>
            </a:r>
            <a:r>
              <a:rPr lang="en-US" sz="2800" dirty="0">
                <a:latin typeface="Tomorrow" pitchFamily="34" charset="0"/>
                <a:ea typeface="Tomorrow" pitchFamily="34" charset="-122"/>
                <a:cs typeface="B Nazanin" panose="00000400000000000000" pitchFamily="2" charset="-78"/>
              </a:rPr>
              <a:t> </a:t>
            </a:r>
            <a:r>
              <a:rPr lang="en-US" sz="2800" dirty="0" err="1">
                <a:latin typeface="Tomorrow" pitchFamily="34" charset="0"/>
                <a:ea typeface="Tomorrow" pitchFamily="34" charset="-122"/>
                <a:cs typeface="B Nazanin" panose="00000400000000000000" pitchFamily="2" charset="-78"/>
              </a:rPr>
              <a:t>فرایندها</a:t>
            </a:r>
            <a:endParaRPr lang="en-US" sz="2800" dirty="0">
              <a:cs typeface="B Nazanin" panose="00000400000000000000" pitchFamily="2" charset="-78"/>
            </a:endParaRPr>
          </a:p>
          <a:p>
            <a:pPr marL="0" indent="0" algn="r" rtl="1">
              <a:lnSpc>
                <a:spcPts val="2750"/>
              </a:lnSpc>
              <a:buNone/>
            </a:pPr>
            <a:endParaRPr lang="en-US" sz="2800" dirty="0">
              <a:cs typeface="B Nazanin" panose="00000400000000000000" pitchFamily="2" charset="-78"/>
            </a:endParaRPr>
          </a:p>
        </p:txBody>
      </p:sp>
      <p:sp>
        <p:nvSpPr>
          <p:cNvPr id="4" name="Trapezoid 3">
            <a:extLst>
              <a:ext uri="{FF2B5EF4-FFF2-40B4-BE49-F238E27FC236}">
                <a16:creationId xmlns:a16="http://schemas.microsoft.com/office/drawing/2014/main" id="{E0264229-9E8B-2EBE-E523-A7EE08B1862B}"/>
              </a:ext>
            </a:extLst>
          </p:cNvPr>
          <p:cNvSpPr/>
          <p:nvPr/>
        </p:nvSpPr>
        <p:spPr>
          <a:xfrm>
            <a:off x="10144291" y="8678044"/>
            <a:ext cx="1693815" cy="5629419"/>
          </a:xfrm>
          <a:prstGeom prst="trapezoid">
            <a:avLst>
              <a:gd name="adj" fmla="val 12675"/>
            </a:avLst>
          </a:prstGeom>
        </p:spPr>
        <p:style>
          <a:lnRef idx="2">
            <a:schemeClr val="accent3"/>
          </a:lnRef>
          <a:fillRef idx="1">
            <a:schemeClr val="lt1"/>
          </a:fillRef>
          <a:effectRef idx="0">
            <a:schemeClr val="accent3"/>
          </a:effectRef>
          <a:fontRef idx="minor">
            <a:schemeClr val="dk1"/>
          </a:fontRef>
        </p:style>
        <p:txBody>
          <a:bodyPr rtlCol="1" anchor="ctr"/>
          <a:lstStyle/>
          <a:p>
            <a:pPr algn="ctr"/>
            <a:endParaRPr lang="fa-IR"/>
          </a:p>
        </p:txBody>
      </p:sp>
      <p:sp>
        <p:nvSpPr>
          <p:cNvPr id="2" name="Oval 1">
            <a:extLst>
              <a:ext uri="{FF2B5EF4-FFF2-40B4-BE49-F238E27FC236}">
                <a16:creationId xmlns:a16="http://schemas.microsoft.com/office/drawing/2014/main" id="{3AA16697-3542-F032-C8B7-5A23C5097859}"/>
              </a:ext>
            </a:extLst>
          </p:cNvPr>
          <p:cNvSpPr/>
          <p:nvPr/>
        </p:nvSpPr>
        <p:spPr>
          <a:xfrm>
            <a:off x="535877"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6</a:t>
            </a:r>
            <a:endParaRPr lang="fa-IR" dirty="0"/>
          </a:p>
        </p:txBody>
      </p:sp>
      <p:cxnSp>
        <p:nvCxnSpPr>
          <p:cNvPr id="6" name="Straight Connector 5">
            <a:extLst>
              <a:ext uri="{FF2B5EF4-FFF2-40B4-BE49-F238E27FC236}">
                <a16:creationId xmlns:a16="http://schemas.microsoft.com/office/drawing/2014/main" id="{EDF27774-F7EF-39A4-9A9D-8E4223760475}"/>
              </a:ext>
            </a:extLst>
          </p:cNvPr>
          <p:cNvCxnSpPr>
            <a:cxnSpLocks/>
            <a:stCxn id="2" idx="6"/>
          </p:cNvCxnSpPr>
          <p:nvPr/>
        </p:nvCxnSpPr>
        <p:spPr>
          <a:xfrm>
            <a:off x="1163194" y="7711440"/>
            <a:ext cx="279920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581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52143"/>
            <a:ext cx="7556421" cy="1417558"/>
          </a:xfrm>
          <a:prstGeom prst="rect">
            <a:avLst/>
          </a:prstGeom>
          <a:noFill/>
          <a:ln/>
        </p:spPr>
        <p:txBody>
          <a:bodyPr wrap="squar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ساختار استاندارد ISO/IEC 27001:2022</a:t>
            </a:r>
            <a:endParaRPr lang="en-US" sz="4450" dirty="0">
              <a:cs typeface="B Nazanin" panose="00000400000000000000" pitchFamily="2" charset="-78"/>
            </a:endParaRPr>
          </a:p>
        </p:txBody>
      </p:sp>
      <p:sp>
        <p:nvSpPr>
          <p:cNvPr id="4" name="Shape 1"/>
          <p:cNvSpPr/>
          <p:nvPr/>
        </p:nvSpPr>
        <p:spPr>
          <a:xfrm>
            <a:off x="793790" y="2709863"/>
            <a:ext cx="7556421" cy="4567476"/>
          </a:xfrm>
          <a:prstGeom prst="roundRect">
            <a:avLst>
              <a:gd name="adj" fmla="val 745"/>
            </a:avLst>
          </a:prstGeom>
          <a:noFill/>
          <a:ln w="7620">
            <a:solidFill>
              <a:srgbClr val="FFFFFF">
                <a:alpha val="24000"/>
              </a:srgbClr>
            </a:solidFill>
            <a:prstDash val="solid"/>
          </a:ln>
        </p:spPr>
        <p:txBody>
          <a:bodyPr/>
          <a:lstStyle/>
          <a:p>
            <a:endParaRPr lang="fa-IR"/>
          </a:p>
        </p:txBody>
      </p:sp>
      <p:sp>
        <p:nvSpPr>
          <p:cNvPr id="5" name="Shape 2"/>
          <p:cNvSpPr/>
          <p:nvPr/>
        </p:nvSpPr>
        <p:spPr>
          <a:xfrm>
            <a:off x="801410" y="2717483"/>
            <a:ext cx="7541181" cy="650319"/>
          </a:xfrm>
          <a:prstGeom prst="rect">
            <a:avLst/>
          </a:prstGeom>
          <a:solidFill>
            <a:srgbClr val="FFFFFF">
              <a:alpha val="4000"/>
            </a:srgbClr>
          </a:solidFill>
          <a:ln/>
        </p:spPr>
        <p:txBody>
          <a:bodyPr/>
          <a:lstStyle/>
          <a:p>
            <a:endParaRPr lang="fa-IR"/>
          </a:p>
        </p:txBody>
      </p:sp>
      <p:sp>
        <p:nvSpPr>
          <p:cNvPr id="6" name="Text 3"/>
          <p:cNvSpPr/>
          <p:nvPr/>
        </p:nvSpPr>
        <p:spPr>
          <a:xfrm>
            <a:off x="1028224" y="2861191"/>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Tomorrow" pitchFamily="34" charset="-120"/>
              </a:rPr>
              <a:t>بند 4</a:t>
            </a:r>
            <a:endParaRPr lang="en-US" sz="1750" dirty="0"/>
          </a:p>
        </p:txBody>
      </p:sp>
      <p:sp>
        <p:nvSpPr>
          <p:cNvPr id="7" name="Text 4"/>
          <p:cNvSpPr/>
          <p:nvPr/>
        </p:nvSpPr>
        <p:spPr>
          <a:xfrm>
            <a:off x="4802624" y="2861191"/>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زمینه سازمان، دامنه ISMS</a:t>
            </a:r>
            <a:endParaRPr lang="en-US" sz="1750" dirty="0">
              <a:cs typeface="B Nazanin" panose="00000400000000000000" pitchFamily="2" charset="-78"/>
            </a:endParaRPr>
          </a:p>
        </p:txBody>
      </p:sp>
      <p:sp>
        <p:nvSpPr>
          <p:cNvPr id="8" name="Shape 5"/>
          <p:cNvSpPr/>
          <p:nvPr/>
        </p:nvSpPr>
        <p:spPr>
          <a:xfrm>
            <a:off x="801410" y="3367802"/>
            <a:ext cx="7541181" cy="650319"/>
          </a:xfrm>
          <a:prstGeom prst="rect">
            <a:avLst/>
          </a:prstGeom>
          <a:solidFill>
            <a:srgbClr val="000000">
              <a:alpha val="4000"/>
            </a:srgbClr>
          </a:solidFill>
          <a:ln/>
        </p:spPr>
        <p:txBody>
          <a:bodyPr/>
          <a:lstStyle/>
          <a:p>
            <a:endParaRPr lang="fa-IR"/>
          </a:p>
        </p:txBody>
      </p:sp>
      <p:sp>
        <p:nvSpPr>
          <p:cNvPr id="9" name="Text 6"/>
          <p:cNvSpPr/>
          <p:nvPr/>
        </p:nvSpPr>
        <p:spPr>
          <a:xfrm>
            <a:off x="1028224" y="3511510"/>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Tomorrow" pitchFamily="34" charset="-120"/>
              </a:rPr>
              <a:t>بند 5</a:t>
            </a:r>
            <a:endParaRPr lang="en-US" sz="1750" dirty="0"/>
          </a:p>
        </p:txBody>
      </p:sp>
      <p:sp>
        <p:nvSpPr>
          <p:cNvPr id="10" name="Text 7"/>
          <p:cNvSpPr/>
          <p:nvPr/>
        </p:nvSpPr>
        <p:spPr>
          <a:xfrm>
            <a:off x="4802624" y="3511510"/>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رهبری و تعهد مدیریت</a:t>
            </a:r>
            <a:endParaRPr lang="en-US" sz="1750" dirty="0">
              <a:cs typeface="B Nazanin" panose="00000400000000000000" pitchFamily="2" charset="-78"/>
            </a:endParaRPr>
          </a:p>
        </p:txBody>
      </p:sp>
      <p:sp>
        <p:nvSpPr>
          <p:cNvPr id="11" name="Shape 8"/>
          <p:cNvSpPr/>
          <p:nvPr/>
        </p:nvSpPr>
        <p:spPr>
          <a:xfrm>
            <a:off x="801410" y="4018121"/>
            <a:ext cx="7541181" cy="650319"/>
          </a:xfrm>
          <a:prstGeom prst="rect">
            <a:avLst/>
          </a:prstGeom>
          <a:solidFill>
            <a:srgbClr val="FFFFFF">
              <a:alpha val="4000"/>
            </a:srgbClr>
          </a:solidFill>
          <a:ln/>
        </p:spPr>
        <p:txBody>
          <a:bodyPr/>
          <a:lstStyle/>
          <a:p>
            <a:endParaRPr lang="fa-IR"/>
          </a:p>
        </p:txBody>
      </p:sp>
      <p:sp>
        <p:nvSpPr>
          <p:cNvPr id="12" name="Text 9"/>
          <p:cNvSpPr/>
          <p:nvPr/>
        </p:nvSpPr>
        <p:spPr>
          <a:xfrm>
            <a:off x="1028224" y="4161830"/>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Tomorrow" pitchFamily="34" charset="-120"/>
              </a:rPr>
              <a:t>بند 6</a:t>
            </a:r>
            <a:endParaRPr lang="en-US" sz="1750" dirty="0"/>
          </a:p>
        </p:txBody>
      </p:sp>
      <p:sp>
        <p:nvSpPr>
          <p:cNvPr id="13" name="Text 10"/>
          <p:cNvSpPr/>
          <p:nvPr/>
        </p:nvSpPr>
        <p:spPr>
          <a:xfrm>
            <a:off x="4802624" y="4161830"/>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برنامه‌ریزی و ارزیابی ریسک</a:t>
            </a:r>
            <a:endParaRPr lang="en-US" sz="1750" dirty="0">
              <a:cs typeface="B Nazanin" panose="00000400000000000000" pitchFamily="2" charset="-78"/>
            </a:endParaRPr>
          </a:p>
        </p:txBody>
      </p:sp>
      <p:sp>
        <p:nvSpPr>
          <p:cNvPr id="14" name="Shape 11"/>
          <p:cNvSpPr/>
          <p:nvPr/>
        </p:nvSpPr>
        <p:spPr>
          <a:xfrm>
            <a:off x="801410" y="4668441"/>
            <a:ext cx="7541181" cy="650319"/>
          </a:xfrm>
          <a:prstGeom prst="rect">
            <a:avLst/>
          </a:prstGeom>
          <a:solidFill>
            <a:srgbClr val="000000">
              <a:alpha val="4000"/>
            </a:srgbClr>
          </a:solidFill>
          <a:ln/>
        </p:spPr>
        <p:txBody>
          <a:bodyPr/>
          <a:lstStyle/>
          <a:p>
            <a:endParaRPr lang="fa-IR"/>
          </a:p>
        </p:txBody>
      </p:sp>
      <p:sp>
        <p:nvSpPr>
          <p:cNvPr id="15" name="Text 12"/>
          <p:cNvSpPr/>
          <p:nvPr/>
        </p:nvSpPr>
        <p:spPr>
          <a:xfrm>
            <a:off x="1028224" y="4812149"/>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Tomorrow" pitchFamily="34" charset="-120"/>
              </a:rPr>
              <a:t>بند 7</a:t>
            </a:r>
            <a:endParaRPr lang="en-US" sz="1750" dirty="0"/>
          </a:p>
        </p:txBody>
      </p:sp>
      <p:sp>
        <p:nvSpPr>
          <p:cNvPr id="16" name="Text 13"/>
          <p:cNvSpPr/>
          <p:nvPr/>
        </p:nvSpPr>
        <p:spPr>
          <a:xfrm>
            <a:off x="4802624" y="4812149"/>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پشتیبانی و مستندسازی</a:t>
            </a:r>
            <a:endParaRPr lang="en-US" sz="1750" dirty="0">
              <a:cs typeface="B Nazanin" panose="00000400000000000000" pitchFamily="2" charset="-78"/>
            </a:endParaRPr>
          </a:p>
        </p:txBody>
      </p:sp>
      <p:sp>
        <p:nvSpPr>
          <p:cNvPr id="17" name="Shape 14"/>
          <p:cNvSpPr/>
          <p:nvPr/>
        </p:nvSpPr>
        <p:spPr>
          <a:xfrm>
            <a:off x="801410" y="5318760"/>
            <a:ext cx="7541181" cy="650319"/>
          </a:xfrm>
          <a:prstGeom prst="rect">
            <a:avLst/>
          </a:prstGeom>
          <a:solidFill>
            <a:srgbClr val="FFFFFF">
              <a:alpha val="4000"/>
            </a:srgbClr>
          </a:solidFill>
          <a:ln/>
        </p:spPr>
        <p:txBody>
          <a:bodyPr/>
          <a:lstStyle/>
          <a:p>
            <a:endParaRPr lang="fa-IR"/>
          </a:p>
        </p:txBody>
      </p:sp>
      <p:sp>
        <p:nvSpPr>
          <p:cNvPr id="18" name="Text 15"/>
          <p:cNvSpPr/>
          <p:nvPr/>
        </p:nvSpPr>
        <p:spPr>
          <a:xfrm>
            <a:off x="1028224" y="5462468"/>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Tomorrow" pitchFamily="34" charset="-120"/>
              </a:rPr>
              <a:t>بند 8</a:t>
            </a:r>
            <a:endParaRPr lang="en-US" sz="1750" dirty="0"/>
          </a:p>
        </p:txBody>
      </p:sp>
      <p:sp>
        <p:nvSpPr>
          <p:cNvPr id="19" name="Text 16"/>
          <p:cNvSpPr/>
          <p:nvPr/>
        </p:nvSpPr>
        <p:spPr>
          <a:xfrm>
            <a:off x="4802624" y="5462468"/>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اجرای کنترل‌ها و مدیریت ریسک</a:t>
            </a:r>
            <a:endParaRPr lang="en-US" sz="1750" dirty="0">
              <a:cs typeface="B Nazanin" panose="00000400000000000000" pitchFamily="2" charset="-78"/>
            </a:endParaRPr>
          </a:p>
        </p:txBody>
      </p:sp>
      <p:sp>
        <p:nvSpPr>
          <p:cNvPr id="20" name="Shape 17"/>
          <p:cNvSpPr/>
          <p:nvPr/>
        </p:nvSpPr>
        <p:spPr>
          <a:xfrm>
            <a:off x="801410" y="5969079"/>
            <a:ext cx="7541181" cy="650319"/>
          </a:xfrm>
          <a:prstGeom prst="rect">
            <a:avLst/>
          </a:prstGeom>
          <a:solidFill>
            <a:srgbClr val="000000">
              <a:alpha val="4000"/>
            </a:srgbClr>
          </a:solidFill>
          <a:ln/>
        </p:spPr>
        <p:txBody>
          <a:bodyPr/>
          <a:lstStyle/>
          <a:p>
            <a:endParaRPr lang="fa-IR"/>
          </a:p>
        </p:txBody>
      </p:sp>
      <p:sp>
        <p:nvSpPr>
          <p:cNvPr id="21" name="Text 18"/>
          <p:cNvSpPr/>
          <p:nvPr/>
        </p:nvSpPr>
        <p:spPr>
          <a:xfrm>
            <a:off x="1028224" y="6112788"/>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Tomorrow" pitchFamily="34" charset="-120"/>
              </a:rPr>
              <a:t>بند 9</a:t>
            </a:r>
            <a:endParaRPr lang="en-US" sz="1750" dirty="0"/>
          </a:p>
        </p:txBody>
      </p:sp>
      <p:sp>
        <p:nvSpPr>
          <p:cNvPr id="22" name="Text 19"/>
          <p:cNvSpPr/>
          <p:nvPr/>
        </p:nvSpPr>
        <p:spPr>
          <a:xfrm>
            <a:off x="4802624" y="6112788"/>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ارزیابی عملکرد و ممیزی</a:t>
            </a:r>
            <a:endParaRPr lang="en-US" sz="1750" dirty="0">
              <a:cs typeface="B Nazanin" panose="00000400000000000000" pitchFamily="2" charset="-78"/>
            </a:endParaRPr>
          </a:p>
        </p:txBody>
      </p:sp>
      <p:sp>
        <p:nvSpPr>
          <p:cNvPr id="23" name="Shape 20"/>
          <p:cNvSpPr/>
          <p:nvPr/>
        </p:nvSpPr>
        <p:spPr>
          <a:xfrm>
            <a:off x="801410" y="6619399"/>
            <a:ext cx="7541181" cy="650319"/>
          </a:xfrm>
          <a:prstGeom prst="rect">
            <a:avLst/>
          </a:prstGeom>
          <a:solidFill>
            <a:srgbClr val="FFFFFF">
              <a:alpha val="4000"/>
            </a:srgbClr>
          </a:solidFill>
          <a:ln/>
        </p:spPr>
        <p:txBody>
          <a:bodyPr/>
          <a:lstStyle/>
          <a:p>
            <a:endParaRPr lang="fa-IR"/>
          </a:p>
        </p:txBody>
      </p:sp>
      <p:sp>
        <p:nvSpPr>
          <p:cNvPr id="24" name="Text 21"/>
          <p:cNvSpPr/>
          <p:nvPr/>
        </p:nvSpPr>
        <p:spPr>
          <a:xfrm>
            <a:off x="1028224" y="6763107"/>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Tomorrow" pitchFamily="34" charset="-120"/>
              </a:rPr>
              <a:t>بند 10</a:t>
            </a:r>
            <a:endParaRPr lang="en-US" sz="1750" dirty="0"/>
          </a:p>
        </p:txBody>
      </p:sp>
      <p:sp>
        <p:nvSpPr>
          <p:cNvPr id="25" name="Text 22"/>
          <p:cNvSpPr/>
          <p:nvPr/>
        </p:nvSpPr>
        <p:spPr>
          <a:xfrm>
            <a:off x="4802624" y="6763107"/>
            <a:ext cx="3313152"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اقدامات اصلاحی و بهبود مستمر</a:t>
            </a:r>
            <a:endParaRPr lang="en-US" sz="1750" dirty="0">
              <a:cs typeface="B Nazanin" panose="00000400000000000000" pitchFamily="2" charset="-78"/>
            </a:endParaRPr>
          </a:p>
        </p:txBody>
      </p:sp>
      <p:sp>
        <p:nvSpPr>
          <p:cNvPr id="26" name="Text 0">
            <a:extLst>
              <a:ext uri="{FF2B5EF4-FFF2-40B4-BE49-F238E27FC236}">
                <a16:creationId xmlns:a16="http://schemas.microsoft.com/office/drawing/2014/main" id="{BF4F4381-93FC-E10A-D98E-3F92EEACB5D7}"/>
              </a:ext>
            </a:extLst>
          </p:cNvPr>
          <p:cNvSpPr/>
          <p:nvPr/>
        </p:nvSpPr>
        <p:spPr>
          <a:xfrm>
            <a:off x="4003655" y="8994280"/>
            <a:ext cx="6623090" cy="708779"/>
          </a:xfrm>
          <a:prstGeom prst="rect">
            <a:avLst/>
          </a:prstGeom>
          <a:noFill/>
          <a:ln/>
        </p:spPr>
        <p:txBody>
          <a:bodyPr wrap="none" lIns="0" tIns="0" rIns="0" bIns="0" rtlCol="0" anchor="t"/>
          <a:lstStyle/>
          <a:p>
            <a:pPr marL="0" indent="0" algn="ctr" rtl="1">
              <a:lnSpc>
                <a:spcPts val="5550"/>
              </a:lnSpc>
              <a:buNone/>
            </a:pPr>
            <a:r>
              <a:rPr lang="en-US" sz="7200" dirty="0" err="1">
                <a:solidFill>
                  <a:srgbClr val="EDEDE8"/>
                </a:solidFill>
                <a:latin typeface="Tomorrow Semi Bold" pitchFamily="34" charset="0"/>
                <a:ea typeface="Tomorrow Semi Bold" pitchFamily="34" charset="-122"/>
                <a:cs typeface="B Nazanin" panose="00000400000000000000" pitchFamily="2" charset="-78"/>
              </a:rPr>
              <a:t>ضمیمه</a:t>
            </a:r>
            <a:r>
              <a:rPr lang="en-US" sz="7200" dirty="0">
                <a:solidFill>
                  <a:srgbClr val="EDEDE8"/>
                </a:solidFill>
                <a:latin typeface="Tomorrow Semi Bold" pitchFamily="34" charset="0"/>
                <a:ea typeface="Tomorrow Semi Bold" pitchFamily="34" charset="-122"/>
                <a:cs typeface="B Nazanin" panose="00000400000000000000" pitchFamily="2" charset="-78"/>
              </a:rPr>
              <a:t> -</a:t>
            </a:r>
            <a:r>
              <a:rPr lang="en-US" sz="7200" dirty="0" err="1">
                <a:solidFill>
                  <a:srgbClr val="EDEDE8"/>
                </a:solidFill>
                <a:latin typeface="Tomorrow Semi Bold" pitchFamily="34" charset="0"/>
                <a:ea typeface="Tomorrow Semi Bold" pitchFamily="34" charset="-122"/>
                <a:cs typeface="B Nazanin" panose="00000400000000000000" pitchFamily="2" charset="-78"/>
              </a:rPr>
              <a:t>Aکنترل‌های</a:t>
            </a:r>
            <a:r>
              <a:rPr lang="en-US" sz="7200" dirty="0">
                <a:solidFill>
                  <a:srgbClr val="EDEDE8"/>
                </a:solidFill>
                <a:latin typeface="Tomorrow Semi Bold" pitchFamily="34" charset="0"/>
                <a:ea typeface="Tomorrow Semi Bold" pitchFamily="34" charset="-122"/>
                <a:cs typeface="B Nazanin" panose="00000400000000000000" pitchFamily="2" charset="-78"/>
              </a:rPr>
              <a:t> امنیتی</a:t>
            </a:r>
            <a:endParaRPr lang="en-US" sz="7200" dirty="0">
              <a:cs typeface="B Nazanin" panose="00000400000000000000" pitchFamily="2" charset="-78"/>
            </a:endParaRPr>
          </a:p>
        </p:txBody>
      </p:sp>
      <p:sp>
        <p:nvSpPr>
          <p:cNvPr id="27" name="Oval 26">
            <a:extLst>
              <a:ext uri="{FF2B5EF4-FFF2-40B4-BE49-F238E27FC236}">
                <a16:creationId xmlns:a16="http://schemas.microsoft.com/office/drawing/2014/main" id="{877F5E0A-78D5-5640-C0ED-8885C94F2B25}"/>
              </a:ext>
            </a:extLst>
          </p:cNvPr>
          <p:cNvSpPr/>
          <p:nvPr/>
        </p:nvSpPr>
        <p:spPr>
          <a:xfrm>
            <a:off x="400907" y="738615"/>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7</a:t>
            </a:r>
            <a:endParaRPr lang="fa-I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161E-3B62-308B-5B52-24DF9CD0C3DA}"/>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BD8263D-2000-6A86-568A-AA28D19FD4A4}"/>
              </a:ext>
            </a:extLst>
          </p:cNvPr>
          <p:cNvSpPr/>
          <p:nvPr/>
        </p:nvSpPr>
        <p:spPr>
          <a:xfrm>
            <a:off x="19228549" y="3771636"/>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سازمانی</a:t>
            </a:r>
            <a:endParaRPr lang="en-US" sz="3600" dirty="0">
              <a:cs typeface="B Nazanin" panose="00000400000000000000" pitchFamily="2" charset="-78"/>
            </a:endParaRPr>
          </a:p>
        </p:txBody>
      </p:sp>
      <p:sp>
        <p:nvSpPr>
          <p:cNvPr id="4" name="Text 2">
            <a:extLst>
              <a:ext uri="{FF2B5EF4-FFF2-40B4-BE49-F238E27FC236}">
                <a16:creationId xmlns:a16="http://schemas.microsoft.com/office/drawing/2014/main" id="{C209B2F6-2D0A-DF4C-0942-C8E1080C5AD0}"/>
              </a:ext>
            </a:extLst>
          </p:cNvPr>
          <p:cNvSpPr/>
          <p:nvPr/>
        </p:nvSpPr>
        <p:spPr>
          <a:xfrm>
            <a:off x="18085668" y="435278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سیاست امنیت</a:t>
            </a:r>
            <a:endParaRPr lang="en-US" sz="2800" dirty="0">
              <a:cs typeface="B Nazanin" panose="00000400000000000000" pitchFamily="2" charset="-78"/>
            </a:endParaRPr>
          </a:p>
        </p:txBody>
      </p:sp>
      <p:sp>
        <p:nvSpPr>
          <p:cNvPr id="5" name="Text 3">
            <a:extLst>
              <a:ext uri="{FF2B5EF4-FFF2-40B4-BE49-F238E27FC236}">
                <a16:creationId xmlns:a16="http://schemas.microsoft.com/office/drawing/2014/main" id="{92810003-A69F-8307-EB74-09E2E1EC8A44}"/>
              </a:ext>
            </a:extLst>
          </p:cNvPr>
          <p:cNvSpPr/>
          <p:nvPr/>
        </p:nvSpPr>
        <p:spPr>
          <a:xfrm>
            <a:off x="18085668" y="479497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مدیریت دسترسی</a:t>
            </a:r>
            <a:endParaRPr lang="en-US" sz="2800" dirty="0">
              <a:cs typeface="B Nazanin" panose="00000400000000000000" pitchFamily="2" charset="-78"/>
            </a:endParaRPr>
          </a:p>
        </p:txBody>
      </p:sp>
      <p:sp>
        <p:nvSpPr>
          <p:cNvPr id="6" name="Text 4">
            <a:extLst>
              <a:ext uri="{FF2B5EF4-FFF2-40B4-BE49-F238E27FC236}">
                <a16:creationId xmlns:a16="http://schemas.microsoft.com/office/drawing/2014/main" id="{7F7F6212-9AFD-8E9B-B0DF-02D36C38546F}"/>
              </a:ext>
            </a:extLst>
          </p:cNvPr>
          <p:cNvSpPr/>
          <p:nvPr/>
        </p:nvSpPr>
        <p:spPr>
          <a:xfrm>
            <a:off x="18085668" y="5237176"/>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آموزش و پاسخ به حادثه</a:t>
            </a:r>
            <a:endParaRPr lang="en-US" sz="2800" dirty="0">
              <a:cs typeface="B Nazanin" panose="00000400000000000000" pitchFamily="2" charset="-78"/>
            </a:endParaRPr>
          </a:p>
        </p:txBody>
      </p:sp>
      <p:sp>
        <p:nvSpPr>
          <p:cNvPr id="7" name="Text 5">
            <a:extLst>
              <a:ext uri="{FF2B5EF4-FFF2-40B4-BE49-F238E27FC236}">
                <a16:creationId xmlns:a16="http://schemas.microsoft.com/office/drawing/2014/main" id="{FC26C1BD-489F-6AA6-0831-0D71A65AD983}"/>
              </a:ext>
            </a:extLst>
          </p:cNvPr>
          <p:cNvSpPr/>
          <p:nvPr/>
        </p:nvSpPr>
        <p:spPr>
          <a:xfrm>
            <a:off x="22593471" y="3771636"/>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فیزیکی</a:t>
            </a:r>
            <a:endParaRPr lang="en-US" sz="3600" dirty="0">
              <a:cs typeface="B Nazanin" panose="00000400000000000000" pitchFamily="2" charset="-78"/>
            </a:endParaRPr>
          </a:p>
        </p:txBody>
      </p:sp>
      <p:sp>
        <p:nvSpPr>
          <p:cNvPr id="8" name="Text 6">
            <a:extLst>
              <a:ext uri="{FF2B5EF4-FFF2-40B4-BE49-F238E27FC236}">
                <a16:creationId xmlns:a16="http://schemas.microsoft.com/office/drawing/2014/main" id="{71289723-C9BF-D730-0856-50826638EC87}"/>
              </a:ext>
            </a:extLst>
          </p:cNvPr>
          <p:cNvSpPr/>
          <p:nvPr/>
        </p:nvSpPr>
        <p:spPr>
          <a:xfrm>
            <a:off x="21450590" y="435278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کنترل دسترسی فیزیکی</a:t>
            </a:r>
            <a:endParaRPr lang="en-US" sz="2800" dirty="0">
              <a:cs typeface="B Nazanin" panose="00000400000000000000" pitchFamily="2" charset="-78"/>
            </a:endParaRPr>
          </a:p>
        </p:txBody>
      </p:sp>
      <p:sp>
        <p:nvSpPr>
          <p:cNvPr id="9" name="Text 7">
            <a:extLst>
              <a:ext uri="{FF2B5EF4-FFF2-40B4-BE49-F238E27FC236}">
                <a16:creationId xmlns:a16="http://schemas.microsoft.com/office/drawing/2014/main" id="{E3900470-4598-6BBC-8339-E6AE9DB5A7D9}"/>
              </a:ext>
            </a:extLst>
          </p:cNvPr>
          <p:cNvSpPr/>
          <p:nvPr/>
        </p:nvSpPr>
        <p:spPr>
          <a:xfrm>
            <a:off x="21450590" y="479497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تجهیزات امن</a:t>
            </a:r>
            <a:endParaRPr lang="en-US" sz="2800" dirty="0">
              <a:cs typeface="B Nazanin" panose="00000400000000000000" pitchFamily="2" charset="-78"/>
            </a:endParaRPr>
          </a:p>
        </p:txBody>
      </p:sp>
      <p:sp>
        <p:nvSpPr>
          <p:cNvPr id="10" name="Text 8">
            <a:extLst>
              <a:ext uri="{FF2B5EF4-FFF2-40B4-BE49-F238E27FC236}">
                <a16:creationId xmlns:a16="http://schemas.microsoft.com/office/drawing/2014/main" id="{9A660E9C-C9C7-8DB4-57DA-ACD963B703DD}"/>
              </a:ext>
            </a:extLst>
          </p:cNvPr>
          <p:cNvSpPr/>
          <p:nvPr/>
        </p:nvSpPr>
        <p:spPr>
          <a:xfrm>
            <a:off x="26283348" y="3771636"/>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فناوری</a:t>
            </a:r>
            <a:endParaRPr lang="en-US" sz="3600" dirty="0">
              <a:cs typeface="B Nazanin" panose="00000400000000000000" pitchFamily="2" charset="-78"/>
            </a:endParaRPr>
          </a:p>
        </p:txBody>
      </p:sp>
      <p:sp>
        <p:nvSpPr>
          <p:cNvPr id="11" name="Text 9">
            <a:extLst>
              <a:ext uri="{FF2B5EF4-FFF2-40B4-BE49-F238E27FC236}">
                <a16:creationId xmlns:a16="http://schemas.microsoft.com/office/drawing/2014/main" id="{955794D1-C524-6183-113A-1CD69590DA98}"/>
              </a:ext>
            </a:extLst>
          </p:cNvPr>
          <p:cNvSpPr/>
          <p:nvPr/>
        </p:nvSpPr>
        <p:spPr>
          <a:xfrm>
            <a:off x="25140467" y="435278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رمزنگاری</a:t>
            </a:r>
            <a:endParaRPr lang="en-US" sz="2800" dirty="0">
              <a:cs typeface="B Nazanin" panose="00000400000000000000" pitchFamily="2" charset="-78"/>
            </a:endParaRPr>
          </a:p>
        </p:txBody>
      </p:sp>
      <p:sp>
        <p:nvSpPr>
          <p:cNvPr id="12" name="Text 10">
            <a:extLst>
              <a:ext uri="{FF2B5EF4-FFF2-40B4-BE49-F238E27FC236}">
                <a16:creationId xmlns:a16="http://schemas.microsoft.com/office/drawing/2014/main" id="{B1DAC66B-0CFC-2D46-8AC0-2791037F9A6C}"/>
              </a:ext>
            </a:extLst>
          </p:cNvPr>
          <p:cNvSpPr/>
          <p:nvPr/>
        </p:nvSpPr>
        <p:spPr>
          <a:xfrm>
            <a:off x="25140467" y="479497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آنتی‌ویروس</a:t>
            </a:r>
            <a:endParaRPr lang="en-US" sz="2800" dirty="0">
              <a:cs typeface="B Nazanin" panose="00000400000000000000" pitchFamily="2" charset="-78"/>
            </a:endParaRPr>
          </a:p>
        </p:txBody>
      </p:sp>
      <p:sp>
        <p:nvSpPr>
          <p:cNvPr id="13" name="Text 11">
            <a:extLst>
              <a:ext uri="{FF2B5EF4-FFF2-40B4-BE49-F238E27FC236}">
                <a16:creationId xmlns:a16="http://schemas.microsoft.com/office/drawing/2014/main" id="{EF980EEA-12C4-7A93-162D-A9C3F6CED302}"/>
              </a:ext>
            </a:extLst>
          </p:cNvPr>
          <p:cNvSpPr/>
          <p:nvPr/>
        </p:nvSpPr>
        <p:spPr>
          <a:xfrm>
            <a:off x="25140467" y="5237176"/>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لاگ‌برداری</a:t>
            </a:r>
            <a:endParaRPr lang="en-US" sz="2800" dirty="0">
              <a:cs typeface="B Nazanin" panose="00000400000000000000" pitchFamily="2" charset="-78"/>
            </a:endParaRPr>
          </a:p>
        </p:txBody>
      </p:sp>
      <p:sp>
        <p:nvSpPr>
          <p:cNvPr id="14" name="Text 1">
            <a:extLst>
              <a:ext uri="{FF2B5EF4-FFF2-40B4-BE49-F238E27FC236}">
                <a16:creationId xmlns:a16="http://schemas.microsoft.com/office/drawing/2014/main" id="{CB6DD6AB-DF67-7B09-B6B5-8D70F5AA9430}"/>
              </a:ext>
            </a:extLst>
          </p:cNvPr>
          <p:cNvSpPr/>
          <p:nvPr/>
        </p:nvSpPr>
        <p:spPr>
          <a:xfrm>
            <a:off x="15081171" y="3771636"/>
            <a:ext cx="2835235" cy="354330"/>
          </a:xfrm>
          <a:prstGeom prst="rect">
            <a:avLst/>
          </a:prstGeom>
          <a:noFill/>
          <a:ln/>
        </p:spPr>
        <p:txBody>
          <a:bodyPr wrap="none" lIns="0" tIns="0" rIns="0" bIns="0" rtlCol="0" anchor="t"/>
          <a:lstStyle/>
          <a:p>
            <a:pPr marL="0" indent="0" algn="r" rtl="1">
              <a:lnSpc>
                <a:spcPts val="2750"/>
              </a:lnSpc>
              <a:buNone/>
            </a:pPr>
            <a:r>
              <a:rPr lang="en-US" sz="3600" dirty="0" err="1">
                <a:solidFill>
                  <a:srgbClr val="EDEDE8"/>
                </a:solidFill>
                <a:latin typeface="Tomorrow Semi Bold" pitchFamily="34" charset="0"/>
                <a:ea typeface="Tomorrow Semi Bold" pitchFamily="34" charset="-122"/>
                <a:cs typeface="B Nazanin" panose="00000400000000000000" pitchFamily="2" charset="-78"/>
              </a:rPr>
              <a:t>کنترل‌های</a:t>
            </a:r>
            <a:r>
              <a:rPr lang="en-US" sz="3600" dirty="0">
                <a:solidFill>
                  <a:srgbClr val="EDEDE8"/>
                </a:solidFill>
                <a:latin typeface="Tomorrow Semi Bold" pitchFamily="34" charset="0"/>
                <a:ea typeface="Tomorrow Semi Bold" pitchFamily="34" charset="-122"/>
                <a:cs typeface="B Nazanin" panose="00000400000000000000" pitchFamily="2" charset="-78"/>
              </a:rPr>
              <a:t> </a:t>
            </a:r>
            <a:r>
              <a:rPr lang="fa-IR" sz="3600" dirty="0">
                <a:solidFill>
                  <a:srgbClr val="EDEDE8"/>
                </a:solidFill>
                <a:latin typeface="Tomorrow Semi Bold" pitchFamily="34" charset="0"/>
                <a:ea typeface="Tomorrow Semi Bold" pitchFamily="34" charset="-122"/>
                <a:cs typeface="B Nazanin" panose="00000400000000000000" pitchFamily="2" charset="-78"/>
              </a:rPr>
              <a:t>انسانی</a:t>
            </a:r>
            <a:endParaRPr lang="en-US" sz="3600" dirty="0">
              <a:cs typeface="B Nazanin" panose="00000400000000000000" pitchFamily="2" charset="-78"/>
            </a:endParaRPr>
          </a:p>
        </p:txBody>
      </p:sp>
      <p:sp>
        <p:nvSpPr>
          <p:cNvPr id="15" name="Text 2">
            <a:extLst>
              <a:ext uri="{FF2B5EF4-FFF2-40B4-BE49-F238E27FC236}">
                <a16:creationId xmlns:a16="http://schemas.microsoft.com/office/drawing/2014/main" id="{581CE0E7-9A39-AC96-7A9E-E3E24ECCB75A}"/>
              </a:ext>
            </a:extLst>
          </p:cNvPr>
          <p:cNvSpPr/>
          <p:nvPr/>
        </p:nvSpPr>
        <p:spPr>
          <a:xfrm>
            <a:off x="13938290" y="435278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پاسخ به حادثه</a:t>
            </a:r>
            <a:endParaRPr lang="en-US" sz="2800" dirty="0">
              <a:cs typeface="B Nazanin" panose="00000400000000000000" pitchFamily="2" charset="-78"/>
            </a:endParaRPr>
          </a:p>
        </p:txBody>
      </p:sp>
      <p:sp>
        <p:nvSpPr>
          <p:cNvPr id="16" name="Text 3">
            <a:extLst>
              <a:ext uri="{FF2B5EF4-FFF2-40B4-BE49-F238E27FC236}">
                <a16:creationId xmlns:a16="http://schemas.microsoft.com/office/drawing/2014/main" id="{75A54487-B696-F9FF-B32C-ED3024B68259}"/>
              </a:ext>
            </a:extLst>
          </p:cNvPr>
          <p:cNvSpPr/>
          <p:nvPr/>
        </p:nvSpPr>
        <p:spPr>
          <a:xfrm>
            <a:off x="13938290" y="479497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آموزش</a:t>
            </a:r>
            <a:endParaRPr lang="en-US" sz="2800" dirty="0">
              <a:cs typeface="B Nazanin" panose="00000400000000000000" pitchFamily="2" charset="-78"/>
            </a:endParaRPr>
          </a:p>
        </p:txBody>
      </p:sp>
      <p:sp>
        <p:nvSpPr>
          <p:cNvPr id="17" name="Text 0">
            <a:extLst>
              <a:ext uri="{FF2B5EF4-FFF2-40B4-BE49-F238E27FC236}">
                <a16:creationId xmlns:a16="http://schemas.microsoft.com/office/drawing/2014/main" id="{2EC91796-A505-B7CD-851B-839DAD0F493C}"/>
              </a:ext>
            </a:extLst>
          </p:cNvPr>
          <p:cNvSpPr/>
          <p:nvPr/>
        </p:nvSpPr>
        <p:spPr>
          <a:xfrm>
            <a:off x="4003655" y="2288680"/>
            <a:ext cx="6623090" cy="708779"/>
          </a:xfrm>
          <a:prstGeom prst="rect">
            <a:avLst/>
          </a:prstGeom>
          <a:noFill/>
          <a:ln/>
        </p:spPr>
        <p:txBody>
          <a:bodyPr wrap="none" lIns="0" tIns="0" rIns="0" bIns="0" rtlCol="0" anchor="t"/>
          <a:lstStyle/>
          <a:p>
            <a:pPr marL="0" indent="0" algn="ctr" rtl="1">
              <a:lnSpc>
                <a:spcPts val="5550"/>
              </a:lnSpc>
              <a:buNone/>
            </a:pPr>
            <a:r>
              <a:rPr lang="en-US" sz="7200" dirty="0" err="1">
                <a:solidFill>
                  <a:srgbClr val="EDEDE8"/>
                </a:solidFill>
                <a:latin typeface="Tomorrow Semi Bold" pitchFamily="34" charset="0"/>
                <a:ea typeface="Tomorrow Semi Bold" pitchFamily="34" charset="-122"/>
                <a:cs typeface="B Nazanin" panose="00000400000000000000" pitchFamily="2" charset="-78"/>
              </a:rPr>
              <a:t>ضمیمه</a:t>
            </a:r>
            <a:r>
              <a:rPr lang="en-US" sz="7200" dirty="0">
                <a:solidFill>
                  <a:srgbClr val="EDEDE8"/>
                </a:solidFill>
                <a:latin typeface="Tomorrow Semi Bold" pitchFamily="34" charset="0"/>
                <a:ea typeface="Tomorrow Semi Bold" pitchFamily="34" charset="-122"/>
                <a:cs typeface="B Nazanin" panose="00000400000000000000" pitchFamily="2" charset="-78"/>
              </a:rPr>
              <a:t> -</a:t>
            </a:r>
            <a:r>
              <a:rPr lang="en-US" sz="7200" dirty="0" err="1">
                <a:solidFill>
                  <a:srgbClr val="EDEDE8"/>
                </a:solidFill>
                <a:latin typeface="Tomorrow Semi Bold" pitchFamily="34" charset="0"/>
                <a:ea typeface="Tomorrow Semi Bold" pitchFamily="34" charset="-122"/>
                <a:cs typeface="B Nazanin" panose="00000400000000000000" pitchFamily="2" charset="-78"/>
              </a:rPr>
              <a:t>Aکنترل‌های</a:t>
            </a:r>
            <a:r>
              <a:rPr lang="en-US" sz="7200" dirty="0">
                <a:solidFill>
                  <a:srgbClr val="EDEDE8"/>
                </a:solidFill>
                <a:latin typeface="Tomorrow Semi Bold" pitchFamily="34" charset="0"/>
                <a:ea typeface="Tomorrow Semi Bold" pitchFamily="34" charset="-122"/>
                <a:cs typeface="B Nazanin" panose="00000400000000000000" pitchFamily="2" charset="-78"/>
              </a:rPr>
              <a:t> امنیتی</a:t>
            </a:r>
            <a:endParaRPr lang="en-US" sz="7200" dirty="0">
              <a:cs typeface="B Nazanin" panose="00000400000000000000" pitchFamily="2" charset="-78"/>
            </a:endParaRPr>
          </a:p>
        </p:txBody>
      </p:sp>
      <p:sp>
        <p:nvSpPr>
          <p:cNvPr id="2" name="Oval 1">
            <a:extLst>
              <a:ext uri="{FF2B5EF4-FFF2-40B4-BE49-F238E27FC236}">
                <a16:creationId xmlns:a16="http://schemas.microsoft.com/office/drawing/2014/main" id="{0F80B318-DB58-6F72-D3F0-E4AF6A6014DB}"/>
              </a:ext>
            </a:extLst>
          </p:cNvPr>
          <p:cNvSpPr/>
          <p:nvPr/>
        </p:nvSpPr>
        <p:spPr>
          <a:xfrm>
            <a:off x="535877"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a:t>
            </a:r>
            <a:endParaRPr lang="fa-IR" dirty="0"/>
          </a:p>
        </p:txBody>
      </p:sp>
      <p:cxnSp>
        <p:nvCxnSpPr>
          <p:cNvPr id="18" name="Straight Connector 17">
            <a:extLst>
              <a:ext uri="{FF2B5EF4-FFF2-40B4-BE49-F238E27FC236}">
                <a16:creationId xmlns:a16="http://schemas.microsoft.com/office/drawing/2014/main" id="{66663E3C-47C4-B770-EF2F-A1B48B4423EB}"/>
              </a:ext>
            </a:extLst>
          </p:cNvPr>
          <p:cNvCxnSpPr>
            <a:cxnSpLocks/>
            <a:stCxn id="2" idx="6"/>
          </p:cNvCxnSpPr>
          <p:nvPr/>
        </p:nvCxnSpPr>
        <p:spPr>
          <a:xfrm>
            <a:off x="1163194" y="7711440"/>
            <a:ext cx="39117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58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15200" y="937322"/>
            <a:ext cx="6623090" cy="708779"/>
          </a:xfrm>
          <a:prstGeom prst="rect">
            <a:avLst/>
          </a:prstGeom>
          <a:noFill/>
          <a:ln/>
        </p:spPr>
        <p:txBody>
          <a:bodyPr wrap="none" lIns="0" tIns="0" rIns="0" bIns="0" rtlCol="0" anchor="t"/>
          <a:lstStyle/>
          <a:p>
            <a:pPr marL="0" indent="0" algn="r" rtl="1">
              <a:lnSpc>
                <a:spcPts val="5550"/>
              </a:lnSpc>
              <a:buNone/>
            </a:pPr>
            <a:r>
              <a:rPr lang="en-US" sz="7200" dirty="0" err="1">
                <a:solidFill>
                  <a:srgbClr val="EDEDE8"/>
                </a:solidFill>
                <a:latin typeface="Tomorrow Semi Bold" pitchFamily="34" charset="0"/>
                <a:ea typeface="Tomorrow Semi Bold" pitchFamily="34" charset="-122"/>
                <a:cs typeface="B Nazanin" panose="00000400000000000000" pitchFamily="2" charset="-78"/>
              </a:rPr>
              <a:t>ضمیمه</a:t>
            </a:r>
            <a:r>
              <a:rPr lang="en-US" sz="7200" dirty="0">
                <a:solidFill>
                  <a:srgbClr val="EDEDE8"/>
                </a:solidFill>
                <a:latin typeface="Tomorrow Semi Bold" pitchFamily="34" charset="0"/>
                <a:ea typeface="Tomorrow Semi Bold" pitchFamily="34" charset="-122"/>
                <a:cs typeface="B Nazanin" panose="00000400000000000000" pitchFamily="2" charset="-78"/>
              </a:rPr>
              <a:t> -</a:t>
            </a:r>
            <a:r>
              <a:rPr lang="en-US" sz="7200" dirty="0" err="1">
                <a:solidFill>
                  <a:srgbClr val="EDEDE8"/>
                </a:solidFill>
                <a:latin typeface="Tomorrow Semi Bold" pitchFamily="34" charset="0"/>
                <a:ea typeface="Tomorrow Semi Bold" pitchFamily="34" charset="-122"/>
                <a:cs typeface="B Nazanin" panose="00000400000000000000" pitchFamily="2" charset="-78"/>
              </a:rPr>
              <a:t>Aکنترل‌های</a:t>
            </a:r>
            <a:r>
              <a:rPr lang="en-US" sz="7200" dirty="0">
                <a:solidFill>
                  <a:srgbClr val="EDEDE8"/>
                </a:solidFill>
                <a:latin typeface="Tomorrow Semi Bold" pitchFamily="34" charset="0"/>
                <a:ea typeface="Tomorrow Semi Bold" pitchFamily="34" charset="-122"/>
                <a:cs typeface="B Nazanin" panose="00000400000000000000" pitchFamily="2" charset="-78"/>
              </a:rPr>
              <a:t> امنیتی</a:t>
            </a:r>
            <a:endParaRPr lang="en-US" sz="7200" dirty="0">
              <a:cs typeface="B Nazanin" panose="00000400000000000000" pitchFamily="2" charset="-78"/>
            </a:endParaRPr>
          </a:p>
        </p:txBody>
      </p:sp>
      <p:sp>
        <p:nvSpPr>
          <p:cNvPr id="3" name="Text 1"/>
          <p:cNvSpPr/>
          <p:nvPr/>
        </p:nvSpPr>
        <p:spPr>
          <a:xfrm>
            <a:off x="19228549" y="3771636"/>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سازمانی</a:t>
            </a:r>
            <a:endParaRPr lang="en-US" sz="3600" dirty="0">
              <a:cs typeface="B Nazanin" panose="00000400000000000000" pitchFamily="2" charset="-78"/>
            </a:endParaRPr>
          </a:p>
        </p:txBody>
      </p:sp>
      <p:sp>
        <p:nvSpPr>
          <p:cNvPr id="4" name="Text 2"/>
          <p:cNvSpPr/>
          <p:nvPr/>
        </p:nvSpPr>
        <p:spPr>
          <a:xfrm>
            <a:off x="18085668" y="435278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سیاست امنیت</a:t>
            </a:r>
            <a:endParaRPr lang="en-US" sz="2800" dirty="0">
              <a:cs typeface="B Nazanin" panose="00000400000000000000" pitchFamily="2" charset="-78"/>
            </a:endParaRPr>
          </a:p>
        </p:txBody>
      </p:sp>
      <p:sp>
        <p:nvSpPr>
          <p:cNvPr id="5" name="Text 3"/>
          <p:cNvSpPr/>
          <p:nvPr/>
        </p:nvSpPr>
        <p:spPr>
          <a:xfrm>
            <a:off x="18085668" y="479497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مدیریت دسترسی</a:t>
            </a:r>
            <a:endParaRPr lang="en-US" sz="2800" dirty="0">
              <a:cs typeface="B Nazanin" panose="00000400000000000000" pitchFamily="2" charset="-78"/>
            </a:endParaRPr>
          </a:p>
        </p:txBody>
      </p:sp>
      <p:sp>
        <p:nvSpPr>
          <p:cNvPr id="6" name="Text 4"/>
          <p:cNvSpPr/>
          <p:nvPr/>
        </p:nvSpPr>
        <p:spPr>
          <a:xfrm>
            <a:off x="18085668" y="5237176"/>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آموزش و پاسخ به حادثه</a:t>
            </a:r>
            <a:endParaRPr lang="en-US" sz="2800" dirty="0">
              <a:cs typeface="B Nazanin" panose="00000400000000000000" pitchFamily="2" charset="-78"/>
            </a:endParaRPr>
          </a:p>
        </p:txBody>
      </p:sp>
      <p:sp>
        <p:nvSpPr>
          <p:cNvPr id="7" name="Text 5"/>
          <p:cNvSpPr/>
          <p:nvPr/>
        </p:nvSpPr>
        <p:spPr>
          <a:xfrm>
            <a:off x="22593471" y="3771636"/>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فیزیکی</a:t>
            </a:r>
            <a:endParaRPr lang="en-US" sz="3600" dirty="0">
              <a:cs typeface="B Nazanin" panose="00000400000000000000" pitchFamily="2" charset="-78"/>
            </a:endParaRPr>
          </a:p>
        </p:txBody>
      </p:sp>
      <p:sp>
        <p:nvSpPr>
          <p:cNvPr id="8" name="Text 6"/>
          <p:cNvSpPr/>
          <p:nvPr/>
        </p:nvSpPr>
        <p:spPr>
          <a:xfrm>
            <a:off x="21450590" y="435278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کنترل دسترسی فیزیکی</a:t>
            </a:r>
            <a:endParaRPr lang="en-US" sz="2800" dirty="0">
              <a:cs typeface="B Nazanin" panose="00000400000000000000" pitchFamily="2" charset="-78"/>
            </a:endParaRPr>
          </a:p>
        </p:txBody>
      </p:sp>
      <p:sp>
        <p:nvSpPr>
          <p:cNvPr id="9" name="Text 7"/>
          <p:cNvSpPr/>
          <p:nvPr/>
        </p:nvSpPr>
        <p:spPr>
          <a:xfrm>
            <a:off x="21450590" y="479497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تجهیزات امن</a:t>
            </a:r>
            <a:endParaRPr lang="en-US" sz="2800" dirty="0">
              <a:cs typeface="B Nazanin" panose="00000400000000000000" pitchFamily="2" charset="-78"/>
            </a:endParaRPr>
          </a:p>
        </p:txBody>
      </p:sp>
      <p:sp>
        <p:nvSpPr>
          <p:cNvPr id="10" name="Text 8"/>
          <p:cNvSpPr/>
          <p:nvPr/>
        </p:nvSpPr>
        <p:spPr>
          <a:xfrm>
            <a:off x="11276111" y="3751106"/>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فناوری</a:t>
            </a:r>
            <a:endParaRPr lang="en-US" sz="3600" dirty="0">
              <a:cs typeface="B Nazanin" panose="00000400000000000000" pitchFamily="2" charset="-78"/>
            </a:endParaRPr>
          </a:p>
        </p:txBody>
      </p:sp>
      <p:sp>
        <p:nvSpPr>
          <p:cNvPr id="11" name="Text 9"/>
          <p:cNvSpPr/>
          <p:nvPr/>
        </p:nvSpPr>
        <p:spPr>
          <a:xfrm>
            <a:off x="10133230" y="433225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رمزنگاری</a:t>
            </a:r>
            <a:endParaRPr lang="en-US" sz="2800" dirty="0">
              <a:cs typeface="B Nazanin" panose="00000400000000000000" pitchFamily="2" charset="-78"/>
            </a:endParaRPr>
          </a:p>
        </p:txBody>
      </p:sp>
      <p:sp>
        <p:nvSpPr>
          <p:cNvPr id="12" name="Text 10"/>
          <p:cNvSpPr/>
          <p:nvPr/>
        </p:nvSpPr>
        <p:spPr>
          <a:xfrm>
            <a:off x="10133230" y="477444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آنتی‌ویروس</a:t>
            </a:r>
            <a:endParaRPr lang="en-US" sz="2800" dirty="0">
              <a:cs typeface="B Nazanin" panose="00000400000000000000" pitchFamily="2" charset="-78"/>
            </a:endParaRPr>
          </a:p>
        </p:txBody>
      </p:sp>
      <p:sp>
        <p:nvSpPr>
          <p:cNvPr id="13" name="Text 11"/>
          <p:cNvSpPr/>
          <p:nvPr/>
        </p:nvSpPr>
        <p:spPr>
          <a:xfrm>
            <a:off x="10133230" y="5216646"/>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لاگ‌برداری</a:t>
            </a:r>
            <a:endParaRPr lang="en-US" sz="2800" dirty="0">
              <a:cs typeface="B Nazanin" panose="00000400000000000000" pitchFamily="2" charset="-78"/>
            </a:endParaRPr>
          </a:p>
        </p:txBody>
      </p:sp>
      <p:sp>
        <p:nvSpPr>
          <p:cNvPr id="14" name="Text 1">
            <a:extLst>
              <a:ext uri="{FF2B5EF4-FFF2-40B4-BE49-F238E27FC236}">
                <a16:creationId xmlns:a16="http://schemas.microsoft.com/office/drawing/2014/main" id="{75D8EDAB-3370-BF3F-1AA6-4C148ADD7AC6}"/>
              </a:ext>
            </a:extLst>
          </p:cNvPr>
          <p:cNvSpPr/>
          <p:nvPr/>
        </p:nvSpPr>
        <p:spPr>
          <a:xfrm>
            <a:off x="15081171" y="3771636"/>
            <a:ext cx="2835235" cy="354330"/>
          </a:xfrm>
          <a:prstGeom prst="rect">
            <a:avLst/>
          </a:prstGeom>
          <a:noFill/>
          <a:ln/>
        </p:spPr>
        <p:txBody>
          <a:bodyPr wrap="none" lIns="0" tIns="0" rIns="0" bIns="0" rtlCol="0" anchor="t"/>
          <a:lstStyle/>
          <a:p>
            <a:pPr marL="0" indent="0" algn="r" rtl="1">
              <a:lnSpc>
                <a:spcPts val="2750"/>
              </a:lnSpc>
              <a:buNone/>
            </a:pPr>
            <a:r>
              <a:rPr lang="en-US" sz="3600" dirty="0" err="1">
                <a:solidFill>
                  <a:srgbClr val="EDEDE8"/>
                </a:solidFill>
                <a:latin typeface="Tomorrow Semi Bold" pitchFamily="34" charset="0"/>
                <a:ea typeface="Tomorrow Semi Bold" pitchFamily="34" charset="-122"/>
                <a:cs typeface="B Nazanin" panose="00000400000000000000" pitchFamily="2" charset="-78"/>
              </a:rPr>
              <a:t>کنترل‌های</a:t>
            </a:r>
            <a:r>
              <a:rPr lang="en-US" sz="3600" dirty="0">
                <a:solidFill>
                  <a:srgbClr val="EDEDE8"/>
                </a:solidFill>
                <a:latin typeface="Tomorrow Semi Bold" pitchFamily="34" charset="0"/>
                <a:ea typeface="Tomorrow Semi Bold" pitchFamily="34" charset="-122"/>
                <a:cs typeface="B Nazanin" panose="00000400000000000000" pitchFamily="2" charset="-78"/>
              </a:rPr>
              <a:t> </a:t>
            </a:r>
            <a:r>
              <a:rPr lang="fa-IR" sz="3600" dirty="0">
                <a:solidFill>
                  <a:srgbClr val="EDEDE8"/>
                </a:solidFill>
                <a:latin typeface="Tomorrow Semi Bold" pitchFamily="34" charset="0"/>
                <a:ea typeface="Tomorrow Semi Bold" pitchFamily="34" charset="-122"/>
                <a:cs typeface="B Nazanin" panose="00000400000000000000" pitchFamily="2" charset="-78"/>
              </a:rPr>
              <a:t>انسانی</a:t>
            </a:r>
            <a:endParaRPr lang="en-US" sz="3600" dirty="0">
              <a:cs typeface="B Nazanin" panose="00000400000000000000" pitchFamily="2" charset="-78"/>
            </a:endParaRPr>
          </a:p>
        </p:txBody>
      </p:sp>
      <p:sp>
        <p:nvSpPr>
          <p:cNvPr id="15" name="Text 2">
            <a:extLst>
              <a:ext uri="{FF2B5EF4-FFF2-40B4-BE49-F238E27FC236}">
                <a16:creationId xmlns:a16="http://schemas.microsoft.com/office/drawing/2014/main" id="{CA2D9FAD-2278-F201-E8FF-45296BE516E3}"/>
              </a:ext>
            </a:extLst>
          </p:cNvPr>
          <p:cNvSpPr/>
          <p:nvPr/>
        </p:nvSpPr>
        <p:spPr>
          <a:xfrm>
            <a:off x="13938290" y="435278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پاسخ به حادثه</a:t>
            </a:r>
            <a:endParaRPr lang="en-US" sz="2800" dirty="0">
              <a:cs typeface="B Nazanin" panose="00000400000000000000" pitchFamily="2" charset="-78"/>
            </a:endParaRPr>
          </a:p>
        </p:txBody>
      </p:sp>
      <p:sp>
        <p:nvSpPr>
          <p:cNvPr id="16" name="Text 3">
            <a:extLst>
              <a:ext uri="{FF2B5EF4-FFF2-40B4-BE49-F238E27FC236}">
                <a16:creationId xmlns:a16="http://schemas.microsoft.com/office/drawing/2014/main" id="{E3DAD356-4434-CD1B-1A89-C006754E2114}"/>
              </a:ext>
            </a:extLst>
          </p:cNvPr>
          <p:cNvSpPr/>
          <p:nvPr/>
        </p:nvSpPr>
        <p:spPr>
          <a:xfrm>
            <a:off x="13938290" y="479497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آموزش</a:t>
            </a:r>
            <a:endParaRPr lang="en-US" sz="2800" dirty="0">
              <a:cs typeface="B Nazanin" panose="00000400000000000000" pitchFamily="2" charset="-78"/>
            </a:endParaRPr>
          </a:p>
        </p:txBody>
      </p:sp>
      <p:sp>
        <p:nvSpPr>
          <p:cNvPr id="17" name="Oval 16">
            <a:extLst>
              <a:ext uri="{FF2B5EF4-FFF2-40B4-BE49-F238E27FC236}">
                <a16:creationId xmlns:a16="http://schemas.microsoft.com/office/drawing/2014/main" id="{37AA3D7B-CE36-BDC6-BDDB-86415E507C88}"/>
              </a:ext>
            </a:extLst>
          </p:cNvPr>
          <p:cNvSpPr/>
          <p:nvPr/>
        </p:nvSpPr>
        <p:spPr>
          <a:xfrm>
            <a:off x="535877"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a:t>
            </a:r>
            <a:endParaRPr lang="fa-IR" dirty="0"/>
          </a:p>
        </p:txBody>
      </p:sp>
      <p:cxnSp>
        <p:nvCxnSpPr>
          <p:cNvPr id="18" name="Straight Connector 17">
            <a:extLst>
              <a:ext uri="{FF2B5EF4-FFF2-40B4-BE49-F238E27FC236}">
                <a16:creationId xmlns:a16="http://schemas.microsoft.com/office/drawing/2014/main" id="{C1F473D2-1D5F-CFFB-1C59-12A3DB6645F0}"/>
              </a:ext>
            </a:extLst>
          </p:cNvPr>
          <p:cNvCxnSpPr>
            <a:cxnSpLocks/>
            <a:stCxn id="17" idx="6"/>
          </p:cNvCxnSpPr>
          <p:nvPr/>
        </p:nvCxnSpPr>
        <p:spPr>
          <a:xfrm>
            <a:off x="1163194" y="7711440"/>
            <a:ext cx="39117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227F4-589C-F19C-792A-74F4D291492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E52FC78-15C6-368E-C0E1-933F1F7DAC03}"/>
              </a:ext>
            </a:extLst>
          </p:cNvPr>
          <p:cNvSpPr/>
          <p:nvPr/>
        </p:nvSpPr>
        <p:spPr>
          <a:xfrm>
            <a:off x="7315200" y="937322"/>
            <a:ext cx="6623090" cy="708779"/>
          </a:xfrm>
          <a:prstGeom prst="rect">
            <a:avLst/>
          </a:prstGeom>
          <a:noFill/>
          <a:ln/>
        </p:spPr>
        <p:txBody>
          <a:bodyPr wrap="none" lIns="0" tIns="0" rIns="0" bIns="0" rtlCol="0" anchor="t"/>
          <a:lstStyle/>
          <a:p>
            <a:pPr marL="0" indent="0" algn="r" rtl="1">
              <a:lnSpc>
                <a:spcPts val="5550"/>
              </a:lnSpc>
              <a:buNone/>
            </a:pPr>
            <a:r>
              <a:rPr lang="en-US" sz="7200" dirty="0" err="1">
                <a:solidFill>
                  <a:srgbClr val="EDEDE8"/>
                </a:solidFill>
                <a:latin typeface="Tomorrow Semi Bold" pitchFamily="34" charset="0"/>
                <a:ea typeface="Tomorrow Semi Bold" pitchFamily="34" charset="-122"/>
                <a:cs typeface="B Nazanin" panose="00000400000000000000" pitchFamily="2" charset="-78"/>
              </a:rPr>
              <a:t>ضمیمه</a:t>
            </a:r>
            <a:r>
              <a:rPr lang="en-US" sz="7200" dirty="0">
                <a:solidFill>
                  <a:srgbClr val="EDEDE8"/>
                </a:solidFill>
                <a:latin typeface="Tomorrow Semi Bold" pitchFamily="34" charset="0"/>
                <a:ea typeface="Tomorrow Semi Bold" pitchFamily="34" charset="-122"/>
                <a:cs typeface="B Nazanin" panose="00000400000000000000" pitchFamily="2" charset="-78"/>
              </a:rPr>
              <a:t> -</a:t>
            </a:r>
            <a:r>
              <a:rPr lang="en-US" sz="7200" dirty="0" err="1">
                <a:solidFill>
                  <a:srgbClr val="EDEDE8"/>
                </a:solidFill>
                <a:latin typeface="Tomorrow Semi Bold" pitchFamily="34" charset="0"/>
                <a:ea typeface="Tomorrow Semi Bold" pitchFamily="34" charset="-122"/>
                <a:cs typeface="B Nazanin" panose="00000400000000000000" pitchFamily="2" charset="-78"/>
              </a:rPr>
              <a:t>Aکنترل‌های</a:t>
            </a:r>
            <a:r>
              <a:rPr lang="en-US" sz="7200" dirty="0">
                <a:solidFill>
                  <a:srgbClr val="EDEDE8"/>
                </a:solidFill>
                <a:latin typeface="Tomorrow Semi Bold" pitchFamily="34" charset="0"/>
                <a:ea typeface="Tomorrow Semi Bold" pitchFamily="34" charset="-122"/>
                <a:cs typeface="B Nazanin" panose="00000400000000000000" pitchFamily="2" charset="-78"/>
              </a:rPr>
              <a:t> امنیتی</a:t>
            </a:r>
            <a:endParaRPr lang="en-US" sz="7200" dirty="0">
              <a:cs typeface="B Nazanin" panose="00000400000000000000" pitchFamily="2" charset="-78"/>
            </a:endParaRPr>
          </a:p>
        </p:txBody>
      </p:sp>
      <p:sp>
        <p:nvSpPr>
          <p:cNvPr id="3" name="Text 1">
            <a:extLst>
              <a:ext uri="{FF2B5EF4-FFF2-40B4-BE49-F238E27FC236}">
                <a16:creationId xmlns:a16="http://schemas.microsoft.com/office/drawing/2014/main" id="{D50C7411-202A-FFA7-DAFC-8D6BAC3788F8}"/>
              </a:ext>
            </a:extLst>
          </p:cNvPr>
          <p:cNvSpPr/>
          <p:nvPr/>
        </p:nvSpPr>
        <p:spPr>
          <a:xfrm>
            <a:off x="19401605" y="3830122"/>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سازمانی</a:t>
            </a:r>
            <a:endParaRPr lang="en-US" sz="3600" dirty="0">
              <a:cs typeface="B Nazanin" panose="00000400000000000000" pitchFamily="2" charset="-78"/>
            </a:endParaRPr>
          </a:p>
        </p:txBody>
      </p:sp>
      <p:sp>
        <p:nvSpPr>
          <p:cNvPr id="4" name="Text 2">
            <a:extLst>
              <a:ext uri="{FF2B5EF4-FFF2-40B4-BE49-F238E27FC236}">
                <a16:creationId xmlns:a16="http://schemas.microsoft.com/office/drawing/2014/main" id="{DF0DB9BB-9414-3713-DAD1-1ACE13FA7847}"/>
              </a:ext>
            </a:extLst>
          </p:cNvPr>
          <p:cNvSpPr/>
          <p:nvPr/>
        </p:nvSpPr>
        <p:spPr>
          <a:xfrm>
            <a:off x="18258724" y="4411266"/>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سیاست امنیت</a:t>
            </a:r>
            <a:endParaRPr lang="en-US" sz="2800" dirty="0">
              <a:cs typeface="B Nazanin" panose="00000400000000000000" pitchFamily="2" charset="-78"/>
            </a:endParaRPr>
          </a:p>
        </p:txBody>
      </p:sp>
      <p:sp>
        <p:nvSpPr>
          <p:cNvPr id="5" name="Text 3">
            <a:extLst>
              <a:ext uri="{FF2B5EF4-FFF2-40B4-BE49-F238E27FC236}">
                <a16:creationId xmlns:a16="http://schemas.microsoft.com/office/drawing/2014/main" id="{2B07FBD9-CC41-43C8-6174-E8D9F9980A7E}"/>
              </a:ext>
            </a:extLst>
          </p:cNvPr>
          <p:cNvSpPr/>
          <p:nvPr/>
        </p:nvSpPr>
        <p:spPr>
          <a:xfrm>
            <a:off x="18258724" y="4853464"/>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مدیریت دسترسی</a:t>
            </a:r>
            <a:endParaRPr lang="en-US" sz="2800" dirty="0">
              <a:cs typeface="B Nazanin" panose="00000400000000000000" pitchFamily="2" charset="-78"/>
            </a:endParaRPr>
          </a:p>
        </p:txBody>
      </p:sp>
      <p:sp>
        <p:nvSpPr>
          <p:cNvPr id="6" name="Text 4">
            <a:extLst>
              <a:ext uri="{FF2B5EF4-FFF2-40B4-BE49-F238E27FC236}">
                <a16:creationId xmlns:a16="http://schemas.microsoft.com/office/drawing/2014/main" id="{50341BF5-1B2E-8222-64F7-3C005A56A97D}"/>
              </a:ext>
            </a:extLst>
          </p:cNvPr>
          <p:cNvSpPr/>
          <p:nvPr/>
        </p:nvSpPr>
        <p:spPr>
          <a:xfrm>
            <a:off x="18258724" y="5295662"/>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آموزش و پاسخ به حادثه</a:t>
            </a:r>
            <a:endParaRPr lang="en-US" sz="2800" dirty="0">
              <a:cs typeface="B Nazanin" panose="00000400000000000000" pitchFamily="2" charset="-78"/>
            </a:endParaRPr>
          </a:p>
        </p:txBody>
      </p:sp>
      <p:sp>
        <p:nvSpPr>
          <p:cNvPr id="7" name="Text 5">
            <a:extLst>
              <a:ext uri="{FF2B5EF4-FFF2-40B4-BE49-F238E27FC236}">
                <a16:creationId xmlns:a16="http://schemas.microsoft.com/office/drawing/2014/main" id="{6313D0D6-13BC-C39D-B408-8FF1DD3BDFB9}"/>
              </a:ext>
            </a:extLst>
          </p:cNvPr>
          <p:cNvSpPr/>
          <p:nvPr/>
        </p:nvSpPr>
        <p:spPr>
          <a:xfrm>
            <a:off x="8207893" y="3726341"/>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فیزیکی</a:t>
            </a:r>
            <a:endParaRPr lang="en-US" sz="3600" dirty="0">
              <a:cs typeface="B Nazanin" panose="00000400000000000000" pitchFamily="2" charset="-78"/>
            </a:endParaRPr>
          </a:p>
        </p:txBody>
      </p:sp>
      <p:sp>
        <p:nvSpPr>
          <p:cNvPr id="8" name="Text 6">
            <a:extLst>
              <a:ext uri="{FF2B5EF4-FFF2-40B4-BE49-F238E27FC236}">
                <a16:creationId xmlns:a16="http://schemas.microsoft.com/office/drawing/2014/main" id="{B5785FAB-1FED-15ED-7523-AAAF72808794}"/>
              </a:ext>
            </a:extLst>
          </p:cNvPr>
          <p:cNvSpPr/>
          <p:nvPr/>
        </p:nvSpPr>
        <p:spPr>
          <a:xfrm>
            <a:off x="7065012" y="4307485"/>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کنترل دسترسی فیزیکی</a:t>
            </a:r>
            <a:endParaRPr lang="en-US" sz="2800" dirty="0">
              <a:cs typeface="B Nazanin" panose="00000400000000000000" pitchFamily="2" charset="-78"/>
            </a:endParaRPr>
          </a:p>
        </p:txBody>
      </p:sp>
      <p:sp>
        <p:nvSpPr>
          <p:cNvPr id="9" name="Text 7">
            <a:extLst>
              <a:ext uri="{FF2B5EF4-FFF2-40B4-BE49-F238E27FC236}">
                <a16:creationId xmlns:a16="http://schemas.microsoft.com/office/drawing/2014/main" id="{1AE1AEE6-3D2F-1EFE-6A60-450B596D0ADD}"/>
              </a:ext>
            </a:extLst>
          </p:cNvPr>
          <p:cNvSpPr/>
          <p:nvPr/>
        </p:nvSpPr>
        <p:spPr>
          <a:xfrm>
            <a:off x="7065012" y="4749683"/>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تجهیزات امن</a:t>
            </a:r>
            <a:endParaRPr lang="en-US" sz="2800" dirty="0">
              <a:cs typeface="B Nazanin" panose="00000400000000000000" pitchFamily="2" charset="-78"/>
            </a:endParaRPr>
          </a:p>
        </p:txBody>
      </p:sp>
      <p:sp>
        <p:nvSpPr>
          <p:cNvPr id="10" name="Text 8">
            <a:extLst>
              <a:ext uri="{FF2B5EF4-FFF2-40B4-BE49-F238E27FC236}">
                <a16:creationId xmlns:a16="http://schemas.microsoft.com/office/drawing/2014/main" id="{A5FB93A2-DAA5-399E-C729-7B22D77851CD}"/>
              </a:ext>
            </a:extLst>
          </p:cNvPr>
          <p:cNvSpPr/>
          <p:nvPr/>
        </p:nvSpPr>
        <p:spPr>
          <a:xfrm>
            <a:off x="11276111" y="3751106"/>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فناوری</a:t>
            </a:r>
            <a:endParaRPr lang="en-US" sz="3600" dirty="0">
              <a:cs typeface="B Nazanin" panose="00000400000000000000" pitchFamily="2" charset="-78"/>
            </a:endParaRPr>
          </a:p>
        </p:txBody>
      </p:sp>
      <p:sp>
        <p:nvSpPr>
          <p:cNvPr id="11" name="Text 9">
            <a:extLst>
              <a:ext uri="{FF2B5EF4-FFF2-40B4-BE49-F238E27FC236}">
                <a16:creationId xmlns:a16="http://schemas.microsoft.com/office/drawing/2014/main" id="{3B548DAA-B845-D85D-1868-BC8EE50F7878}"/>
              </a:ext>
            </a:extLst>
          </p:cNvPr>
          <p:cNvSpPr/>
          <p:nvPr/>
        </p:nvSpPr>
        <p:spPr>
          <a:xfrm>
            <a:off x="10133230" y="433225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رمزنگاری</a:t>
            </a:r>
            <a:endParaRPr lang="en-US" sz="2800" dirty="0">
              <a:cs typeface="B Nazanin" panose="00000400000000000000" pitchFamily="2" charset="-78"/>
            </a:endParaRPr>
          </a:p>
        </p:txBody>
      </p:sp>
      <p:sp>
        <p:nvSpPr>
          <p:cNvPr id="12" name="Text 10">
            <a:extLst>
              <a:ext uri="{FF2B5EF4-FFF2-40B4-BE49-F238E27FC236}">
                <a16:creationId xmlns:a16="http://schemas.microsoft.com/office/drawing/2014/main" id="{FA966268-9D70-A56C-1A6E-9D245A49C1F8}"/>
              </a:ext>
            </a:extLst>
          </p:cNvPr>
          <p:cNvSpPr/>
          <p:nvPr/>
        </p:nvSpPr>
        <p:spPr>
          <a:xfrm>
            <a:off x="10133230" y="477444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آنتی‌ویروس</a:t>
            </a:r>
            <a:endParaRPr lang="en-US" sz="2800" dirty="0">
              <a:cs typeface="B Nazanin" panose="00000400000000000000" pitchFamily="2" charset="-78"/>
            </a:endParaRPr>
          </a:p>
        </p:txBody>
      </p:sp>
      <p:sp>
        <p:nvSpPr>
          <p:cNvPr id="13" name="Text 11">
            <a:extLst>
              <a:ext uri="{FF2B5EF4-FFF2-40B4-BE49-F238E27FC236}">
                <a16:creationId xmlns:a16="http://schemas.microsoft.com/office/drawing/2014/main" id="{CCD87F50-C93D-AE64-88D7-0BFC7B43C6CE}"/>
              </a:ext>
            </a:extLst>
          </p:cNvPr>
          <p:cNvSpPr/>
          <p:nvPr/>
        </p:nvSpPr>
        <p:spPr>
          <a:xfrm>
            <a:off x="10133230" y="5216646"/>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لاگ‌برداری</a:t>
            </a:r>
            <a:endParaRPr lang="en-US" sz="2800" dirty="0">
              <a:cs typeface="B Nazanin" panose="00000400000000000000" pitchFamily="2" charset="-78"/>
            </a:endParaRPr>
          </a:p>
        </p:txBody>
      </p:sp>
      <p:sp>
        <p:nvSpPr>
          <p:cNvPr id="14" name="Text 1">
            <a:extLst>
              <a:ext uri="{FF2B5EF4-FFF2-40B4-BE49-F238E27FC236}">
                <a16:creationId xmlns:a16="http://schemas.microsoft.com/office/drawing/2014/main" id="{F092CBB1-B1EF-53EF-A674-595CB5D37AD5}"/>
              </a:ext>
            </a:extLst>
          </p:cNvPr>
          <p:cNvSpPr/>
          <p:nvPr/>
        </p:nvSpPr>
        <p:spPr>
          <a:xfrm>
            <a:off x="15254227" y="3830122"/>
            <a:ext cx="2835235" cy="354330"/>
          </a:xfrm>
          <a:prstGeom prst="rect">
            <a:avLst/>
          </a:prstGeom>
          <a:noFill/>
          <a:ln/>
        </p:spPr>
        <p:txBody>
          <a:bodyPr wrap="none" lIns="0" tIns="0" rIns="0" bIns="0" rtlCol="0" anchor="t"/>
          <a:lstStyle/>
          <a:p>
            <a:pPr marL="0" indent="0" algn="r" rtl="1">
              <a:lnSpc>
                <a:spcPts val="2750"/>
              </a:lnSpc>
              <a:buNone/>
            </a:pPr>
            <a:r>
              <a:rPr lang="en-US" sz="3600" dirty="0" err="1">
                <a:solidFill>
                  <a:srgbClr val="EDEDE8"/>
                </a:solidFill>
                <a:latin typeface="Tomorrow Semi Bold" pitchFamily="34" charset="0"/>
                <a:ea typeface="Tomorrow Semi Bold" pitchFamily="34" charset="-122"/>
                <a:cs typeface="B Nazanin" panose="00000400000000000000" pitchFamily="2" charset="-78"/>
              </a:rPr>
              <a:t>کنترل‌های</a:t>
            </a:r>
            <a:r>
              <a:rPr lang="en-US" sz="3600" dirty="0">
                <a:solidFill>
                  <a:srgbClr val="EDEDE8"/>
                </a:solidFill>
                <a:latin typeface="Tomorrow Semi Bold" pitchFamily="34" charset="0"/>
                <a:ea typeface="Tomorrow Semi Bold" pitchFamily="34" charset="-122"/>
                <a:cs typeface="B Nazanin" panose="00000400000000000000" pitchFamily="2" charset="-78"/>
              </a:rPr>
              <a:t> </a:t>
            </a:r>
            <a:r>
              <a:rPr lang="fa-IR" sz="3600" dirty="0">
                <a:solidFill>
                  <a:srgbClr val="EDEDE8"/>
                </a:solidFill>
                <a:latin typeface="Tomorrow Semi Bold" pitchFamily="34" charset="0"/>
                <a:ea typeface="Tomorrow Semi Bold" pitchFamily="34" charset="-122"/>
                <a:cs typeface="B Nazanin" panose="00000400000000000000" pitchFamily="2" charset="-78"/>
              </a:rPr>
              <a:t>انسانی</a:t>
            </a:r>
            <a:endParaRPr lang="en-US" sz="3600" dirty="0">
              <a:cs typeface="B Nazanin" panose="00000400000000000000" pitchFamily="2" charset="-78"/>
            </a:endParaRPr>
          </a:p>
        </p:txBody>
      </p:sp>
      <p:sp>
        <p:nvSpPr>
          <p:cNvPr id="15" name="Text 2">
            <a:extLst>
              <a:ext uri="{FF2B5EF4-FFF2-40B4-BE49-F238E27FC236}">
                <a16:creationId xmlns:a16="http://schemas.microsoft.com/office/drawing/2014/main" id="{2095638F-8836-F67C-30DE-00641AFEBF31}"/>
              </a:ext>
            </a:extLst>
          </p:cNvPr>
          <p:cNvSpPr/>
          <p:nvPr/>
        </p:nvSpPr>
        <p:spPr>
          <a:xfrm>
            <a:off x="14111346" y="4411266"/>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پاسخ به حادثه</a:t>
            </a:r>
            <a:endParaRPr lang="en-US" sz="2800" dirty="0">
              <a:cs typeface="B Nazanin" panose="00000400000000000000" pitchFamily="2" charset="-78"/>
            </a:endParaRPr>
          </a:p>
        </p:txBody>
      </p:sp>
      <p:sp>
        <p:nvSpPr>
          <p:cNvPr id="16" name="Text 3">
            <a:extLst>
              <a:ext uri="{FF2B5EF4-FFF2-40B4-BE49-F238E27FC236}">
                <a16:creationId xmlns:a16="http://schemas.microsoft.com/office/drawing/2014/main" id="{9DE45CCC-08B0-B546-C00A-C0B75DAC0D98}"/>
              </a:ext>
            </a:extLst>
          </p:cNvPr>
          <p:cNvSpPr/>
          <p:nvPr/>
        </p:nvSpPr>
        <p:spPr>
          <a:xfrm>
            <a:off x="14111346" y="4853464"/>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آموزش</a:t>
            </a:r>
            <a:endParaRPr lang="en-US" sz="2800" dirty="0">
              <a:cs typeface="B Nazanin" panose="00000400000000000000" pitchFamily="2" charset="-78"/>
            </a:endParaRPr>
          </a:p>
        </p:txBody>
      </p:sp>
      <p:sp>
        <p:nvSpPr>
          <p:cNvPr id="17" name="Oval 16">
            <a:extLst>
              <a:ext uri="{FF2B5EF4-FFF2-40B4-BE49-F238E27FC236}">
                <a16:creationId xmlns:a16="http://schemas.microsoft.com/office/drawing/2014/main" id="{7BCFD048-9BD7-DC76-48F1-EC5E38CD2C9D}"/>
              </a:ext>
            </a:extLst>
          </p:cNvPr>
          <p:cNvSpPr/>
          <p:nvPr/>
        </p:nvSpPr>
        <p:spPr>
          <a:xfrm>
            <a:off x="535877"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a:t>
            </a:r>
            <a:endParaRPr lang="fa-IR" dirty="0"/>
          </a:p>
        </p:txBody>
      </p:sp>
      <p:cxnSp>
        <p:nvCxnSpPr>
          <p:cNvPr id="18" name="Straight Connector 17">
            <a:extLst>
              <a:ext uri="{FF2B5EF4-FFF2-40B4-BE49-F238E27FC236}">
                <a16:creationId xmlns:a16="http://schemas.microsoft.com/office/drawing/2014/main" id="{C8D73698-9111-BE68-3C79-B59774CCD1EC}"/>
              </a:ext>
            </a:extLst>
          </p:cNvPr>
          <p:cNvCxnSpPr>
            <a:cxnSpLocks/>
            <a:stCxn id="17" idx="6"/>
          </p:cNvCxnSpPr>
          <p:nvPr/>
        </p:nvCxnSpPr>
        <p:spPr>
          <a:xfrm>
            <a:off x="1163194" y="7711440"/>
            <a:ext cx="39117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36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BE605-4C64-DE86-F8E8-DFCBD2E1DB2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3EE34F1-04CF-AFFB-DB8C-786E4C8B5865}"/>
              </a:ext>
            </a:extLst>
          </p:cNvPr>
          <p:cNvSpPr/>
          <p:nvPr/>
        </p:nvSpPr>
        <p:spPr>
          <a:xfrm>
            <a:off x="7315200" y="937322"/>
            <a:ext cx="6623090" cy="708779"/>
          </a:xfrm>
          <a:prstGeom prst="rect">
            <a:avLst/>
          </a:prstGeom>
          <a:noFill/>
          <a:ln/>
        </p:spPr>
        <p:txBody>
          <a:bodyPr wrap="none" lIns="0" tIns="0" rIns="0" bIns="0" rtlCol="0" anchor="t"/>
          <a:lstStyle/>
          <a:p>
            <a:pPr marL="0" indent="0" algn="r" rtl="1">
              <a:lnSpc>
                <a:spcPts val="5550"/>
              </a:lnSpc>
              <a:buNone/>
            </a:pPr>
            <a:r>
              <a:rPr lang="en-US" sz="7200" dirty="0" err="1">
                <a:solidFill>
                  <a:srgbClr val="EDEDE8"/>
                </a:solidFill>
                <a:latin typeface="Tomorrow Semi Bold" pitchFamily="34" charset="0"/>
                <a:ea typeface="Tomorrow Semi Bold" pitchFamily="34" charset="-122"/>
                <a:cs typeface="B Nazanin" panose="00000400000000000000" pitchFamily="2" charset="-78"/>
              </a:rPr>
              <a:t>ضمیمه</a:t>
            </a:r>
            <a:r>
              <a:rPr lang="en-US" sz="7200" dirty="0">
                <a:solidFill>
                  <a:srgbClr val="EDEDE8"/>
                </a:solidFill>
                <a:latin typeface="Tomorrow Semi Bold" pitchFamily="34" charset="0"/>
                <a:ea typeface="Tomorrow Semi Bold" pitchFamily="34" charset="-122"/>
                <a:cs typeface="B Nazanin" panose="00000400000000000000" pitchFamily="2" charset="-78"/>
              </a:rPr>
              <a:t> -</a:t>
            </a:r>
            <a:r>
              <a:rPr lang="en-US" sz="7200" dirty="0" err="1">
                <a:solidFill>
                  <a:srgbClr val="EDEDE8"/>
                </a:solidFill>
                <a:latin typeface="Tomorrow Semi Bold" pitchFamily="34" charset="0"/>
                <a:ea typeface="Tomorrow Semi Bold" pitchFamily="34" charset="-122"/>
                <a:cs typeface="B Nazanin" panose="00000400000000000000" pitchFamily="2" charset="-78"/>
              </a:rPr>
              <a:t>Aکنترل‌های</a:t>
            </a:r>
            <a:r>
              <a:rPr lang="en-US" sz="7200" dirty="0">
                <a:solidFill>
                  <a:srgbClr val="EDEDE8"/>
                </a:solidFill>
                <a:latin typeface="Tomorrow Semi Bold" pitchFamily="34" charset="0"/>
                <a:ea typeface="Tomorrow Semi Bold" pitchFamily="34" charset="-122"/>
                <a:cs typeface="B Nazanin" panose="00000400000000000000" pitchFamily="2" charset="-78"/>
              </a:rPr>
              <a:t> امنیتی</a:t>
            </a:r>
            <a:endParaRPr lang="en-US" sz="7200" dirty="0">
              <a:cs typeface="B Nazanin" panose="00000400000000000000" pitchFamily="2" charset="-78"/>
            </a:endParaRPr>
          </a:p>
        </p:txBody>
      </p:sp>
      <p:sp>
        <p:nvSpPr>
          <p:cNvPr id="3" name="Text 1">
            <a:extLst>
              <a:ext uri="{FF2B5EF4-FFF2-40B4-BE49-F238E27FC236}">
                <a16:creationId xmlns:a16="http://schemas.microsoft.com/office/drawing/2014/main" id="{32C5F872-BDA7-8E07-C297-AF28FC6DFAA2}"/>
              </a:ext>
            </a:extLst>
          </p:cNvPr>
          <p:cNvSpPr/>
          <p:nvPr/>
        </p:nvSpPr>
        <p:spPr>
          <a:xfrm>
            <a:off x="4842971" y="3726341"/>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سازمانی</a:t>
            </a:r>
            <a:endParaRPr lang="en-US" sz="3600" dirty="0">
              <a:cs typeface="B Nazanin" panose="00000400000000000000" pitchFamily="2" charset="-78"/>
            </a:endParaRPr>
          </a:p>
        </p:txBody>
      </p:sp>
      <p:sp>
        <p:nvSpPr>
          <p:cNvPr id="4" name="Text 2">
            <a:extLst>
              <a:ext uri="{FF2B5EF4-FFF2-40B4-BE49-F238E27FC236}">
                <a16:creationId xmlns:a16="http://schemas.microsoft.com/office/drawing/2014/main" id="{80917EB3-17F3-9F3D-204F-C1E8475E21D2}"/>
              </a:ext>
            </a:extLst>
          </p:cNvPr>
          <p:cNvSpPr/>
          <p:nvPr/>
        </p:nvSpPr>
        <p:spPr>
          <a:xfrm>
            <a:off x="3700090" y="4307485"/>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سیاست امنیت</a:t>
            </a:r>
            <a:endParaRPr lang="en-US" sz="2800" dirty="0">
              <a:cs typeface="B Nazanin" panose="00000400000000000000" pitchFamily="2" charset="-78"/>
            </a:endParaRPr>
          </a:p>
        </p:txBody>
      </p:sp>
      <p:sp>
        <p:nvSpPr>
          <p:cNvPr id="5" name="Text 3">
            <a:extLst>
              <a:ext uri="{FF2B5EF4-FFF2-40B4-BE49-F238E27FC236}">
                <a16:creationId xmlns:a16="http://schemas.microsoft.com/office/drawing/2014/main" id="{1113B280-D457-314B-73C8-CB1B62915E18}"/>
              </a:ext>
            </a:extLst>
          </p:cNvPr>
          <p:cNvSpPr/>
          <p:nvPr/>
        </p:nvSpPr>
        <p:spPr>
          <a:xfrm>
            <a:off x="3700090" y="4749683"/>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مدیریت دسترسی</a:t>
            </a:r>
            <a:endParaRPr lang="en-US" sz="2800" dirty="0">
              <a:cs typeface="B Nazanin" panose="00000400000000000000" pitchFamily="2" charset="-78"/>
            </a:endParaRPr>
          </a:p>
        </p:txBody>
      </p:sp>
      <p:sp>
        <p:nvSpPr>
          <p:cNvPr id="6" name="Text 4">
            <a:extLst>
              <a:ext uri="{FF2B5EF4-FFF2-40B4-BE49-F238E27FC236}">
                <a16:creationId xmlns:a16="http://schemas.microsoft.com/office/drawing/2014/main" id="{90A0752E-78CC-0F2E-6DDA-36EA4693D713}"/>
              </a:ext>
            </a:extLst>
          </p:cNvPr>
          <p:cNvSpPr/>
          <p:nvPr/>
        </p:nvSpPr>
        <p:spPr>
          <a:xfrm>
            <a:off x="3700090" y="5191881"/>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آموزش و پاسخ به حادثه</a:t>
            </a:r>
            <a:endParaRPr lang="en-US" sz="2800" dirty="0">
              <a:cs typeface="B Nazanin" panose="00000400000000000000" pitchFamily="2" charset="-78"/>
            </a:endParaRPr>
          </a:p>
        </p:txBody>
      </p:sp>
      <p:sp>
        <p:nvSpPr>
          <p:cNvPr id="7" name="Text 5">
            <a:extLst>
              <a:ext uri="{FF2B5EF4-FFF2-40B4-BE49-F238E27FC236}">
                <a16:creationId xmlns:a16="http://schemas.microsoft.com/office/drawing/2014/main" id="{659A08F8-C792-A2C8-7D26-47D6CACF2D42}"/>
              </a:ext>
            </a:extLst>
          </p:cNvPr>
          <p:cNvSpPr/>
          <p:nvPr/>
        </p:nvSpPr>
        <p:spPr>
          <a:xfrm>
            <a:off x="8207893" y="3726341"/>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فیزیکی</a:t>
            </a:r>
            <a:endParaRPr lang="en-US" sz="3600" dirty="0">
              <a:cs typeface="B Nazanin" panose="00000400000000000000" pitchFamily="2" charset="-78"/>
            </a:endParaRPr>
          </a:p>
        </p:txBody>
      </p:sp>
      <p:sp>
        <p:nvSpPr>
          <p:cNvPr id="8" name="Text 6">
            <a:extLst>
              <a:ext uri="{FF2B5EF4-FFF2-40B4-BE49-F238E27FC236}">
                <a16:creationId xmlns:a16="http://schemas.microsoft.com/office/drawing/2014/main" id="{67E14BE8-57EA-08B8-FF68-A271DEDC4844}"/>
              </a:ext>
            </a:extLst>
          </p:cNvPr>
          <p:cNvSpPr/>
          <p:nvPr/>
        </p:nvSpPr>
        <p:spPr>
          <a:xfrm>
            <a:off x="7065012" y="4307485"/>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کنترل دسترسی فیزیکی</a:t>
            </a:r>
            <a:endParaRPr lang="en-US" sz="2800" dirty="0">
              <a:cs typeface="B Nazanin" panose="00000400000000000000" pitchFamily="2" charset="-78"/>
            </a:endParaRPr>
          </a:p>
        </p:txBody>
      </p:sp>
      <p:sp>
        <p:nvSpPr>
          <p:cNvPr id="9" name="Text 7">
            <a:extLst>
              <a:ext uri="{FF2B5EF4-FFF2-40B4-BE49-F238E27FC236}">
                <a16:creationId xmlns:a16="http://schemas.microsoft.com/office/drawing/2014/main" id="{9B15BEEF-73FF-309E-31CE-150220D9E189}"/>
              </a:ext>
            </a:extLst>
          </p:cNvPr>
          <p:cNvSpPr/>
          <p:nvPr/>
        </p:nvSpPr>
        <p:spPr>
          <a:xfrm>
            <a:off x="7065012" y="4749683"/>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تجهیزات امن</a:t>
            </a:r>
            <a:endParaRPr lang="en-US" sz="2800" dirty="0">
              <a:cs typeface="B Nazanin" panose="00000400000000000000" pitchFamily="2" charset="-78"/>
            </a:endParaRPr>
          </a:p>
        </p:txBody>
      </p:sp>
      <p:sp>
        <p:nvSpPr>
          <p:cNvPr id="10" name="Text 8">
            <a:extLst>
              <a:ext uri="{FF2B5EF4-FFF2-40B4-BE49-F238E27FC236}">
                <a16:creationId xmlns:a16="http://schemas.microsoft.com/office/drawing/2014/main" id="{30AD219B-1204-BA08-C3EE-6E62E8D71D71}"/>
              </a:ext>
            </a:extLst>
          </p:cNvPr>
          <p:cNvSpPr/>
          <p:nvPr/>
        </p:nvSpPr>
        <p:spPr>
          <a:xfrm>
            <a:off x="11276111" y="3751106"/>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فناوری</a:t>
            </a:r>
            <a:endParaRPr lang="en-US" sz="3600" dirty="0">
              <a:cs typeface="B Nazanin" panose="00000400000000000000" pitchFamily="2" charset="-78"/>
            </a:endParaRPr>
          </a:p>
        </p:txBody>
      </p:sp>
      <p:sp>
        <p:nvSpPr>
          <p:cNvPr id="11" name="Text 9">
            <a:extLst>
              <a:ext uri="{FF2B5EF4-FFF2-40B4-BE49-F238E27FC236}">
                <a16:creationId xmlns:a16="http://schemas.microsoft.com/office/drawing/2014/main" id="{7480FBA9-2EE4-E564-75CD-F09FB6787389}"/>
              </a:ext>
            </a:extLst>
          </p:cNvPr>
          <p:cNvSpPr/>
          <p:nvPr/>
        </p:nvSpPr>
        <p:spPr>
          <a:xfrm>
            <a:off x="10133230" y="433225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رمزنگاری</a:t>
            </a:r>
            <a:endParaRPr lang="en-US" sz="2800" dirty="0">
              <a:cs typeface="B Nazanin" panose="00000400000000000000" pitchFamily="2" charset="-78"/>
            </a:endParaRPr>
          </a:p>
        </p:txBody>
      </p:sp>
      <p:sp>
        <p:nvSpPr>
          <p:cNvPr id="12" name="Text 10">
            <a:extLst>
              <a:ext uri="{FF2B5EF4-FFF2-40B4-BE49-F238E27FC236}">
                <a16:creationId xmlns:a16="http://schemas.microsoft.com/office/drawing/2014/main" id="{3C1B10A0-AC47-03E5-34FB-31261D5653EA}"/>
              </a:ext>
            </a:extLst>
          </p:cNvPr>
          <p:cNvSpPr/>
          <p:nvPr/>
        </p:nvSpPr>
        <p:spPr>
          <a:xfrm>
            <a:off x="10133230" y="477444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آنتی‌ویروس</a:t>
            </a:r>
            <a:endParaRPr lang="en-US" sz="2800" dirty="0">
              <a:cs typeface="B Nazanin" panose="00000400000000000000" pitchFamily="2" charset="-78"/>
            </a:endParaRPr>
          </a:p>
        </p:txBody>
      </p:sp>
      <p:sp>
        <p:nvSpPr>
          <p:cNvPr id="13" name="Text 11">
            <a:extLst>
              <a:ext uri="{FF2B5EF4-FFF2-40B4-BE49-F238E27FC236}">
                <a16:creationId xmlns:a16="http://schemas.microsoft.com/office/drawing/2014/main" id="{05FFD979-67A7-F99D-AE6B-811E2E6D8504}"/>
              </a:ext>
            </a:extLst>
          </p:cNvPr>
          <p:cNvSpPr/>
          <p:nvPr/>
        </p:nvSpPr>
        <p:spPr>
          <a:xfrm>
            <a:off x="10133230" y="5216646"/>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لاگ‌برداری</a:t>
            </a:r>
            <a:endParaRPr lang="en-US" sz="2800" dirty="0">
              <a:cs typeface="B Nazanin" panose="00000400000000000000" pitchFamily="2" charset="-78"/>
            </a:endParaRPr>
          </a:p>
        </p:txBody>
      </p:sp>
      <p:sp>
        <p:nvSpPr>
          <p:cNvPr id="14" name="Text 1">
            <a:extLst>
              <a:ext uri="{FF2B5EF4-FFF2-40B4-BE49-F238E27FC236}">
                <a16:creationId xmlns:a16="http://schemas.microsoft.com/office/drawing/2014/main" id="{6C0AAA8D-E8C6-1373-A263-89957AEDE715}"/>
              </a:ext>
            </a:extLst>
          </p:cNvPr>
          <p:cNvSpPr/>
          <p:nvPr/>
        </p:nvSpPr>
        <p:spPr>
          <a:xfrm>
            <a:off x="15487210" y="3819847"/>
            <a:ext cx="2835235" cy="354330"/>
          </a:xfrm>
          <a:prstGeom prst="rect">
            <a:avLst/>
          </a:prstGeom>
          <a:noFill/>
          <a:ln/>
        </p:spPr>
        <p:txBody>
          <a:bodyPr wrap="none" lIns="0" tIns="0" rIns="0" bIns="0" rtlCol="0" anchor="t"/>
          <a:lstStyle/>
          <a:p>
            <a:pPr marL="0" indent="0" algn="r" rtl="1">
              <a:lnSpc>
                <a:spcPts val="2750"/>
              </a:lnSpc>
              <a:buNone/>
            </a:pPr>
            <a:r>
              <a:rPr lang="en-US" sz="3600" dirty="0" err="1">
                <a:solidFill>
                  <a:srgbClr val="EDEDE8"/>
                </a:solidFill>
                <a:latin typeface="Tomorrow Semi Bold" pitchFamily="34" charset="0"/>
                <a:ea typeface="Tomorrow Semi Bold" pitchFamily="34" charset="-122"/>
                <a:cs typeface="B Nazanin" panose="00000400000000000000" pitchFamily="2" charset="-78"/>
              </a:rPr>
              <a:t>کنترل‌های</a:t>
            </a:r>
            <a:r>
              <a:rPr lang="en-US" sz="3600" dirty="0">
                <a:solidFill>
                  <a:srgbClr val="EDEDE8"/>
                </a:solidFill>
                <a:latin typeface="Tomorrow Semi Bold" pitchFamily="34" charset="0"/>
                <a:ea typeface="Tomorrow Semi Bold" pitchFamily="34" charset="-122"/>
                <a:cs typeface="B Nazanin" panose="00000400000000000000" pitchFamily="2" charset="-78"/>
              </a:rPr>
              <a:t> </a:t>
            </a:r>
            <a:r>
              <a:rPr lang="fa-IR" sz="3600" dirty="0">
                <a:solidFill>
                  <a:srgbClr val="EDEDE8"/>
                </a:solidFill>
                <a:latin typeface="Tomorrow Semi Bold" pitchFamily="34" charset="0"/>
                <a:ea typeface="Tomorrow Semi Bold" pitchFamily="34" charset="-122"/>
                <a:cs typeface="B Nazanin" panose="00000400000000000000" pitchFamily="2" charset="-78"/>
              </a:rPr>
              <a:t>انسانی</a:t>
            </a:r>
            <a:endParaRPr lang="en-US" sz="3600" dirty="0">
              <a:cs typeface="B Nazanin" panose="00000400000000000000" pitchFamily="2" charset="-78"/>
            </a:endParaRPr>
          </a:p>
        </p:txBody>
      </p:sp>
      <p:sp>
        <p:nvSpPr>
          <p:cNvPr id="15" name="Text 2">
            <a:extLst>
              <a:ext uri="{FF2B5EF4-FFF2-40B4-BE49-F238E27FC236}">
                <a16:creationId xmlns:a16="http://schemas.microsoft.com/office/drawing/2014/main" id="{5B4B6665-AEA6-4573-DEB7-DB374C7057CE}"/>
              </a:ext>
            </a:extLst>
          </p:cNvPr>
          <p:cNvSpPr/>
          <p:nvPr/>
        </p:nvSpPr>
        <p:spPr>
          <a:xfrm>
            <a:off x="14344329" y="4400991"/>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پاسخ به حادثه</a:t>
            </a:r>
            <a:endParaRPr lang="en-US" sz="2800" dirty="0">
              <a:cs typeface="B Nazanin" panose="00000400000000000000" pitchFamily="2" charset="-78"/>
            </a:endParaRPr>
          </a:p>
        </p:txBody>
      </p:sp>
      <p:sp>
        <p:nvSpPr>
          <p:cNvPr id="16" name="Text 3">
            <a:extLst>
              <a:ext uri="{FF2B5EF4-FFF2-40B4-BE49-F238E27FC236}">
                <a16:creationId xmlns:a16="http://schemas.microsoft.com/office/drawing/2014/main" id="{6915CB70-8E5E-F736-B77E-13877FB457B7}"/>
              </a:ext>
            </a:extLst>
          </p:cNvPr>
          <p:cNvSpPr/>
          <p:nvPr/>
        </p:nvSpPr>
        <p:spPr>
          <a:xfrm>
            <a:off x="14344329" y="4843189"/>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آموزش</a:t>
            </a:r>
            <a:endParaRPr lang="en-US" sz="2800" dirty="0">
              <a:cs typeface="B Nazanin" panose="00000400000000000000" pitchFamily="2" charset="-78"/>
            </a:endParaRPr>
          </a:p>
        </p:txBody>
      </p:sp>
      <p:sp>
        <p:nvSpPr>
          <p:cNvPr id="17" name="Oval 16">
            <a:extLst>
              <a:ext uri="{FF2B5EF4-FFF2-40B4-BE49-F238E27FC236}">
                <a16:creationId xmlns:a16="http://schemas.microsoft.com/office/drawing/2014/main" id="{DDC9473C-6EB9-B6F0-7349-406F0B64B928}"/>
              </a:ext>
            </a:extLst>
          </p:cNvPr>
          <p:cNvSpPr/>
          <p:nvPr/>
        </p:nvSpPr>
        <p:spPr>
          <a:xfrm>
            <a:off x="535877"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a:t>
            </a:r>
            <a:endParaRPr lang="fa-IR" dirty="0"/>
          </a:p>
        </p:txBody>
      </p:sp>
      <p:cxnSp>
        <p:nvCxnSpPr>
          <p:cNvPr id="18" name="Straight Connector 17">
            <a:extLst>
              <a:ext uri="{FF2B5EF4-FFF2-40B4-BE49-F238E27FC236}">
                <a16:creationId xmlns:a16="http://schemas.microsoft.com/office/drawing/2014/main" id="{59085F4E-64E9-8402-B425-2003C6A2C973}"/>
              </a:ext>
            </a:extLst>
          </p:cNvPr>
          <p:cNvCxnSpPr>
            <a:cxnSpLocks/>
            <a:stCxn id="17" idx="6"/>
          </p:cNvCxnSpPr>
          <p:nvPr/>
        </p:nvCxnSpPr>
        <p:spPr>
          <a:xfrm>
            <a:off x="1163194" y="7711440"/>
            <a:ext cx="39117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89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E3DF4-EA46-FAC1-078F-C0BCA14974C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E1A83B5-6FD2-6141-3906-BA8D965188C5}"/>
              </a:ext>
            </a:extLst>
          </p:cNvPr>
          <p:cNvSpPr/>
          <p:nvPr/>
        </p:nvSpPr>
        <p:spPr>
          <a:xfrm>
            <a:off x="7315200" y="937322"/>
            <a:ext cx="6623090" cy="708779"/>
          </a:xfrm>
          <a:prstGeom prst="rect">
            <a:avLst/>
          </a:prstGeom>
          <a:noFill/>
          <a:ln/>
        </p:spPr>
        <p:txBody>
          <a:bodyPr wrap="none" lIns="0" tIns="0" rIns="0" bIns="0" rtlCol="0" anchor="t"/>
          <a:lstStyle/>
          <a:p>
            <a:pPr marL="0" indent="0" algn="r" rtl="1">
              <a:lnSpc>
                <a:spcPts val="5550"/>
              </a:lnSpc>
              <a:buNone/>
            </a:pPr>
            <a:r>
              <a:rPr lang="en-US" sz="7200" dirty="0" err="1">
                <a:solidFill>
                  <a:srgbClr val="EDEDE8"/>
                </a:solidFill>
                <a:latin typeface="Tomorrow Semi Bold" pitchFamily="34" charset="0"/>
                <a:ea typeface="Tomorrow Semi Bold" pitchFamily="34" charset="-122"/>
                <a:cs typeface="B Nazanin" panose="00000400000000000000" pitchFamily="2" charset="-78"/>
              </a:rPr>
              <a:t>ضمیمه</a:t>
            </a:r>
            <a:r>
              <a:rPr lang="en-US" sz="7200" dirty="0">
                <a:solidFill>
                  <a:srgbClr val="EDEDE8"/>
                </a:solidFill>
                <a:latin typeface="Tomorrow Semi Bold" pitchFamily="34" charset="0"/>
                <a:ea typeface="Tomorrow Semi Bold" pitchFamily="34" charset="-122"/>
                <a:cs typeface="B Nazanin" panose="00000400000000000000" pitchFamily="2" charset="-78"/>
              </a:rPr>
              <a:t> -</a:t>
            </a:r>
            <a:r>
              <a:rPr lang="en-US" sz="7200" dirty="0" err="1">
                <a:solidFill>
                  <a:srgbClr val="EDEDE8"/>
                </a:solidFill>
                <a:latin typeface="Tomorrow Semi Bold" pitchFamily="34" charset="0"/>
                <a:ea typeface="Tomorrow Semi Bold" pitchFamily="34" charset="-122"/>
                <a:cs typeface="B Nazanin" panose="00000400000000000000" pitchFamily="2" charset="-78"/>
              </a:rPr>
              <a:t>Aکنترل‌های</a:t>
            </a:r>
            <a:r>
              <a:rPr lang="en-US" sz="7200" dirty="0">
                <a:solidFill>
                  <a:srgbClr val="EDEDE8"/>
                </a:solidFill>
                <a:latin typeface="Tomorrow Semi Bold" pitchFamily="34" charset="0"/>
                <a:ea typeface="Tomorrow Semi Bold" pitchFamily="34" charset="-122"/>
                <a:cs typeface="B Nazanin" panose="00000400000000000000" pitchFamily="2" charset="-78"/>
              </a:rPr>
              <a:t> امنیتی</a:t>
            </a:r>
            <a:endParaRPr lang="en-US" sz="7200" dirty="0">
              <a:cs typeface="B Nazanin" panose="00000400000000000000" pitchFamily="2" charset="-78"/>
            </a:endParaRPr>
          </a:p>
        </p:txBody>
      </p:sp>
      <p:sp>
        <p:nvSpPr>
          <p:cNvPr id="3" name="Text 1">
            <a:extLst>
              <a:ext uri="{FF2B5EF4-FFF2-40B4-BE49-F238E27FC236}">
                <a16:creationId xmlns:a16="http://schemas.microsoft.com/office/drawing/2014/main" id="{2D112D9F-1D1F-3611-B6CD-E9C29988E190}"/>
              </a:ext>
            </a:extLst>
          </p:cNvPr>
          <p:cNvSpPr/>
          <p:nvPr/>
        </p:nvSpPr>
        <p:spPr>
          <a:xfrm>
            <a:off x="4842971" y="3726341"/>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سازمانی</a:t>
            </a:r>
            <a:endParaRPr lang="en-US" sz="3600" dirty="0">
              <a:cs typeface="B Nazanin" panose="00000400000000000000" pitchFamily="2" charset="-78"/>
            </a:endParaRPr>
          </a:p>
        </p:txBody>
      </p:sp>
      <p:sp>
        <p:nvSpPr>
          <p:cNvPr id="4" name="Text 2">
            <a:extLst>
              <a:ext uri="{FF2B5EF4-FFF2-40B4-BE49-F238E27FC236}">
                <a16:creationId xmlns:a16="http://schemas.microsoft.com/office/drawing/2014/main" id="{13382741-4559-AFE9-E19B-A12225433DD4}"/>
              </a:ext>
            </a:extLst>
          </p:cNvPr>
          <p:cNvSpPr/>
          <p:nvPr/>
        </p:nvSpPr>
        <p:spPr>
          <a:xfrm>
            <a:off x="3700090" y="4307485"/>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سیاست امنیت</a:t>
            </a:r>
            <a:endParaRPr lang="en-US" sz="2800" dirty="0">
              <a:cs typeface="B Nazanin" panose="00000400000000000000" pitchFamily="2" charset="-78"/>
            </a:endParaRPr>
          </a:p>
        </p:txBody>
      </p:sp>
      <p:sp>
        <p:nvSpPr>
          <p:cNvPr id="5" name="Text 3">
            <a:extLst>
              <a:ext uri="{FF2B5EF4-FFF2-40B4-BE49-F238E27FC236}">
                <a16:creationId xmlns:a16="http://schemas.microsoft.com/office/drawing/2014/main" id="{C7FCCBE3-9FFD-41A8-E39E-01C732EE0220}"/>
              </a:ext>
            </a:extLst>
          </p:cNvPr>
          <p:cNvSpPr/>
          <p:nvPr/>
        </p:nvSpPr>
        <p:spPr>
          <a:xfrm>
            <a:off x="3700090" y="4749683"/>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مدیریت دسترسی</a:t>
            </a:r>
            <a:endParaRPr lang="en-US" sz="2800" dirty="0">
              <a:cs typeface="B Nazanin" panose="00000400000000000000" pitchFamily="2" charset="-78"/>
            </a:endParaRPr>
          </a:p>
        </p:txBody>
      </p:sp>
      <p:sp>
        <p:nvSpPr>
          <p:cNvPr id="6" name="Text 4">
            <a:extLst>
              <a:ext uri="{FF2B5EF4-FFF2-40B4-BE49-F238E27FC236}">
                <a16:creationId xmlns:a16="http://schemas.microsoft.com/office/drawing/2014/main" id="{DFCF0E11-522C-531C-EE4F-B4439454C257}"/>
              </a:ext>
            </a:extLst>
          </p:cNvPr>
          <p:cNvSpPr/>
          <p:nvPr/>
        </p:nvSpPr>
        <p:spPr>
          <a:xfrm>
            <a:off x="3700090" y="5191881"/>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آموزش و پاسخ به حادثه</a:t>
            </a:r>
            <a:endParaRPr lang="en-US" sz="2800" dirty="0">
              <a:cs typeface="B Nazanin" panose="00000400000000000000" pitchFamily="2" charset="-78"/>
            </a:endParaRPr>
          </a:p>
        </p:txBody>
      </p:sp>
      <p:sp>
        <p:nvSpPr>
          <p:cNvPr id="7" name="Text 5">
            <a:extLst>
              <a:ext uri="{FF2B5EF4-FFF2-40B4-BE49-F238E27FC236}">
                <a16:creationId xmlns:a16="http://schemas.microsoft.com/office/drawing/2014/main" id="{B50BB27E-1A1F-87AC-54F2-D052324BB8CD}"/>
              </a:ext>
            </a:extLst>
          </p:cNvPr>
          <p:cNvSpPr/>
          <p:nvPr/>
        </p:nvSpPr>
        <p:spPr>
          <a:xfrm>
            <a:off x="8207893" y="3726341"/>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فیزیکی</a:t>
            </a:r>
            <a:endParaRPr lang="en-US" sz="3600" dirty="0">
              <a:cs typeface="B Nazanin" panose="00000400000000000000" pitchFamily="2" charset="-78"/>
            </a:endParaRPr>
          </a:p>
        </p:txBody>
      </p:sp>
      <p:sp>
        <p:nvSpPr>
          <p:cNvPr id="8" name="Text 6">
            <a:extLst>
              <a:ext uri="{FF2B5EF4-FFF2-40B4-BE49-F238E27FC236}">
                <a16:creationId xmlns:a16="http://schemas.microsoft.com/office/drawing/2014/main" id="{67D1EBE9-93F3-E0BA-14C2-EBA883FD4B82}"/>
              </a:ext>
            </a:extLst>
          </p:cNvPr>
          <p:cNvSpPr/>
          <p:nvPr/>
        </p:nvSpPr>
        <p:spPr>
          <a:xfrm>
            <a:off x="7065012" y="4307485"/>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کنترل دسترسی فیزیکی</a:t>
            </a:r>
            <a:endParaRPr lang="en-US" sz="2800" dirty="0">
              <a:cs typeface="B Nazanin" panose="00000400000000000000" pitchFamily="2" charset="-78"/>
            </a:endParaRPr>
          </a:p>
        </p:txBody>
      </p:sp>
      <p:sp>
        <p:nvSpPr>
          <p:cNvPr id="9" name="Text 7">
            <a:extLst>
              <a:ext uri="{FF2B5EF4-FFF2-40B4-BE49-F238E27FC236}">
                <a16:creationId xmlns:a16="http://schemas.microsoft.com/office/drawing/2014/main" id="{13F6A720-929E-ACC0-7D9F-440829269F41}"/>
              </a:ext>
            </a:extLst>
          </p:cNvPr>
          <p:cNvSpPr/>
          <p:nvPr/>
        </p:nvSpPr>
        <p:spPr>
          <a:xfrm>
            <a:off x="7065012" y="4749683"/>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تجهیزات امن</a:t>
            </a:r>
            <a:endParaRPr lang="en-US" sz="2800" dirty="0">
              <a:cs typeface="B Nazanin" panose="00000400000000000000" pitchFamily="2" charset="-78"/>
            </a:endParaRPr>
          </a:p>
        </p:txBody>
      </p:sp>
      <p:sp>
        <p:nvSpPr>
          <p:cNvPr id="10" name="Text 8">
            <a:extLst>
              <a:ext uri="{FF2B5EF4-FFF2-40B4-BE49-F238E27FC236}">
                <a16:creationId xmlns:a16="http://schemas.microsoft.com/office/drawing/2014/main" id="{5F0C1B96-455B-FE17-CF14-132C1328C7C5}"/>
              </a:ext>
            </a:extLst>
          </p:cNvPr>
          <p:cNvSpPr/>
          <p:nvPr/>
        </p:nvSpPr>
        <p:spPr>
          <a:xfrm>
            <a:off x="11276111" y="3751106"/>
            <a:ext cx="2835235" cy="354330"/>
          </a:xfrm>
          <a:prstGeom prst="rect">
            <a:avLst/>
          </a:prstGeom>
          <a:noFill/>
          <a:ln/>
        </p:spPr>
        <p:txBody>
          <a:bodyPr wrap="none" lIns="0" tIns="0" rIns="0" bIns="0" rtlCol="0" anchor="t"/>
          <a:lstStyle/>
          <a:p>
            <a:pPr marL="0" indent="0" algn="r" rtl="1">
              <a:lnSpc>
                <a:spcPts val="2750"/>
              </a:lnSpc>
              <a:buNone/>
            </a:pPr>
            <a:r>
              <a:rPr lang="en-US" sz="3600" dirty="0">
                <a:solidFill>
                  <a:srgbClr val="EDEDE8"/>
                </a:solidFill>
                <a:latin typeface="Tomorrow Semi Bold" pitchFamily="34" charset="0"/>
                <a:ea typeface="Tomorrow Semi Bold" pitchFamily="34" charset="-122"/>
                <a:cs typeface="B Nazanin" panose="00000400000000000000" pitchFamily="2" charset="-78"/>
              </a:rPr>
              <a:t>کنترل‌های فناوری</a:t>
            </a:r>
            <a:endParaRPr lang="en-US" sz="3600" dirty="0">
              <a:cs typeface="B Nazanin" panose="00000400000000000000" pitchFamily="2" charset="-78"/>
            </a:endParaRPr>
          </a:p>
        </p:txBody>
      </p:sp>
      <p:sp>
        <p:nvSpPr>
          <p:cNvPr id="11" name="Text 9">
            <a:extLst>
              <a:ext uri="{FF2B5EF4-FFF2-40B4-BE49-F238E27FC236}">
                <a16:creationId xmlns:a16="http://schemas.microsoft.com/office/drawing/2014/main" id="{AFCE8384-ED0D-D97B-7119-F3F8F8877364}"/>
              </a:ext>
            </a:extLst>
          </p:cNvPr>
          <p:cNvSpPr/>
          <p:nvPr/>
        </p:nvSpPr>
        <p:spPr>
          <a:xfrm>
            <a:off x="10133230" y="4332250"/>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رمزنگاری</a:t>
            </a:r>
            <a:endParaRPr lang="en-US" sz="2800" dirty="0">
              <a:cs typeface="B Nazanin" panose="00000400000000000000" pitchFamily="2" charset="-78"/>
            </a:endParaRPr>
          </a:p>
        </p:txBody>
      </p:sp>
      <p:sp>
        <p:nvSpPr>
          <p:cNvPr id="12" name="Text 10">
            <a:extLst>
              <a:ext uri="{FF2B5EF4-FFF2-40B4-BE49-F238E27FC236}">
                <a16:creationId xmlns:a16="http://schemas.microsoft.com/office/drawing/2014/main" id="{9727AB09-18D6-FF74-A2DB-AA2011F2F1C9}"/>
              </a:ext>
            </a:extLst>
          </p:cNvPr>
          <p:cNvSpPr/>
          <p:nvPr/>
        </p:nvSpPr>
        <p:spPr>
          <a:xfrm>
            <a:off x="10133230" y="4774448"/>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آنتی‌ویروس</a:t>
            </a:r>
            <a:endParaRPr lang="en-US" sz="2800" dirty="0">
              <a:cs typeface="B Nazanin" panose="00000400000000000000" pitchFamily="2" charset="-78"/>
            </a:endParaRPr>
          </a:p>
        </p:txBody>
      </p:sp>
      <p:sp>
        <p:nvSpPr>
          <p:cNvPr id="13" name="Text 11">
            <a:extLst>
              <a:ext uri="{FF2B5EF4-FFF2-40B4-BE49-F238E27FC236}">
                <a16:creationId xmlns:a16="http://schemas.microsoft.com/office/drawing/2014/main" id="{261EF75B-D41B-B2FB-3A49-50863EE63CB6}"/>
              </a:ext>
            </a:extLst>
          </p:cNvPr>
          <p:cNvSpPr/>
          <p:nvPr/>
        </p:nvSpPr>
        <p:spPr>
          <a:xfrm>
            <a:off x="10133230" y="5216646"/>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en-US" sz="2800" dirty="0">
                <a:solidFill>
                  <a:srgbClr val="C9C9C0"/>
                </a:solidFill>
                <a:latin typeface="Tomorrow" pitchFamily="34" charset="0"/>
                <a:ea typeface="Tomorrow" pitchFamily="34" charset="-122"/>
                <a:cs typeface="B Nazanin" panose="00000400000000000000" pitchFamily="2" charset="-78"/>
              </a:rPr>
              <a:t>لاگ‌برداری</a:t>
            </a:r>
            <a:endParaRPr lang="en-US" sz="2800" dirty="0">
              <a:cs typeface="B Nazanin" panose="00000400000000000000" pitchFamily="2" charset="-78"/>
            </a:endParaRPr>
          </a:p>
        </p:txBody>
      </p:sp>
      <p:sp>
        <p:nvSpPr>
          <p:cNvPr id="14" name="Text 1">
            <a:extLst>
              <a:ext uri="{FF2B5EF4-FFF2-40B4-BE49-F238E27FC236}">
                <a16:creationId xmlns:a16="http://schemas.microsoft.com/office/drawing/2014/main" id="{96E92F63-4A8C-3D12-5A4C-6D4CD2A1157C}"/>
              </a:ext>
            </a:extLst>
          </p:cNvPr>
          <p:cNvSpPr/>
          <p:nvPr/>
        </p:nvSpPr>
        <p:spPr>
          <a:xfrm>
            <a:off x="695593" y="3726341"/>
            <a:ext cx="2835235" cy="354330"/>
          </a:xfrm>
          <a:prstGeom prst="rect">
            <a:avLst/>
          </a:prstGeom>
          <a:noFill/>
          <a:ln/>
        </p:spPr>
        <p:txBody>
          <a:bodyPr wrap="none" lIns="0" tIns="0" rIns="0" bIns="0" rtlCol="0" anchor="t"/>
          <a:lstStyle/>
          <a:p>
            <a:pPr marL="0" indent="0" algn="r" rtl="1">
              <a:lnSpc>
                <a:spcPts val="2750"/>
              </a:lnSpc>
              <a:buNone/>
            </a:pPr>
            <a:r>
              <a:rPr lang="en-US" sz="3600" dirty="0" err="1">
                <a:solidFill>
                  <a:srgbClr val="EDEDE8"/>
                </a:solidFill>
                <a:latin typeface="Tomorrow Semi Bold" pitchFamily="34" charset="0"/>
                <a:ea typeface="Tomorrow Semi Bold" pitchFamily="34" charset="-122"/>
                <a:cs typeface="B Nazanin" panose="00000400000000000000" pitchFamily="2" charset="-78"/>
              </a:rPr>
              <a:t>کنترل‌های</a:t>
            </a:r>
            <a:r>
              <a:rPr lang="en-US" sz="3600" dirty="0">
                <a:solidFill>
                  <a:srgbClr val="EDEDE8"/>
                </a:solidFill>
                <a:latin typeface="Tomorrow Semi Bold" pitchFamily="34" charset="0"/>
                <a:ea typeface="Tomorrow Semi Bold" pitchFamily="34" charset="-122"/>
                <a:cs typeface="B Nazanin" panose="00000400000000000000" pitchFamily="2" charset="-78"/>
              </a:rPr>
              <a:t> </a:t>
            </a:r>
            <a:r>
              <a:rPr lang="fa-IR" sz="3600" dirty="0">
                <a:solidFill>
                  <a:srgbClr val="EDEDE8"/>
                </a:solidFill>
                <a:latin typeface="Tomorrow Semi Bold" pitchFamily="34" charset="0"/>
                <a:ea typeface="Tomorrow Semi Bold" pitchFamily="34" charset="-122"/>
                <a:cs typeface="B Nazanin" panose="00000400000000000000" pitchFamily="2" charset="-78"/>
              </a:rPr>
              <a:t>انسانی</a:t>
            </a:r>
            <a:endParaRPr lang="en-US" sz="3600" dirty="0">
              <a:cs typeface="B Nazanin" panose="00000400000000000000" pitchFamily="2" charset="-78"/>
            </a:endParaRPr>
          </a:p>
        </p:txBody>
      </p:sp>
      <p:sp>
        <p:nvSpPr>
          <p:cNvPr id="15" name="Text 2">
            <a:extLst>
              <a:ext uri="{FF2B5EF4-FFF2-40B4-BE49-F238E27FC236}">
                <a16:creationId xmlns:a16="http://schemas.microsoft.com/office/drawing/2014/main" id="{A58FB2DE-CE00-B6B3-8E24-02761DE7C282}"/>
              </a:ext>
            </a:extLst>
          </p:cNvPr>
          <p:cNvSpPr/>
          <p:nvPr/>
        </p:nvSpPr>
        <p:spPr>
          <a:xfrm>
            <a:off x="-447288" y="4307485"/>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پاسخ به حادثه</a:t>
            </a:r>
            <a:endParaRPr lang="en-US" sz="2800" dirty="0">
              <a:cs typeface="B Nazanin" panose="00000400000000000000" pitchFamily="2" charset="-78"/>
            </a:endParaRPr>
          </a:p>
        </p:txBody>
      </p:sp>
      <p:sp>
        <p:nvSpPr>
          <p:cNvPr id="16" name="Text 3">
            <a:extLst>
              <a:ext uri="{FF2B5EF4-FFF2-40B4-BE49-F238E27FC236}">
                <a16:creationId xmlns:a16="http://schemas.microsoft.com/office/drawing/2014/main" id="{C980901D-0529-42E1-AC44-0776DF380485}"/>
              </a:ext>
            </a:extLst>
          </p:cNvPr>
          <p:cNvSpPr/>
          <p:nvPr/>
        </p:nvSpPr>
        <p:spPr>
          <a:xfrm>
            <a:off x="-447288" y="4749683"/>
            <a:ext cx="3978116" cy="362903"/>
          </a:xfrm>
          <a:prstGeom prst="rect">
            <a:avLst/>
          </a:prstGeom>
          <a:noFill/>
          <a:ln/>
        </p:spPr>
        <p:txBody>
          <a:bodyPr wrap="none" lIns="0" tIns="0" rIns="0" bIns="0" rtlCol="0" anchor="t"/>
          <a:lstStyle/>
          <a:p>
            <a:pPr marL="342900" indent="-342900" algn="r" rtl="1">
              <a:lnSpc>
                <a:spcPts val="2850"/>
              </a:lnSpc>
              <a:buSzPct val="100000"/>
              <a:buChar char="•"/>
            </a:pPr>
            <a:r>
              <a:rPr lang="fa-IR" sz="2800" dirty="0">
                <a:solidFill>
                  <a:srgbClr val="C9C9C0"/>
                </a:solidFill>
                <a:latin typeface="Tomorrow" pitchFamily="34" charset="0"/>
                <a:cs typeface="B Nazanin" panose="00000400000000000000" pitchFamily="2" charset="-78"/>
              </a:rPr>
              <a:t>آموزش</a:t>
            </a:r>
            <a:endParaRPr lang="en-US" sz="2800" dirty="0">
              <a:cs typeface="B Nazanin" panose="00000400000000000000" pitchFamily="2" charset="-78"/>
            </a:endParaRPr>
          </a:p>
        </p:txBody>
      </p:sp>
      <p:pic>
        <p:nvPicPr>
          <p:cNvPr id="22" name="Image 0" descr="preencoded.png">
            <a:extLst>
              <a:ext uri="{FF2B5EF4-FFF2-40B4-BE49-F238E27FC236}">
                <a16:creationId xmlns:a16="http://schemas.microsoft.com/office/drawing/2014/main" id="{532E48A3-E0A8-5B6D-7704-662C7B3A0860}"/>
              </a:ext>
            </a:extLst>
          </p:cNvPr>
          <p:cNvPicPr>
            <a:picLocks noChangeAspect="1"/>
          </p:cNvPicPr>
          <p:nvPr/>
        </p:nvPicPr>
        <p:blipFill>
          <a:blip r:embed="rId3"/>
          <a:stretch>
            <a:fillRect/>
          </a:stretch>
        </p:blipFill>
        <p:spPr>
          <a:xfrm>
            <a:off x="14630400" y="-17019"/>
            <a:ext cx="5486400" cy="8229600"/>
          </a:xfrm>
          <a:prstGeom prst="rect">
            <a:avLst/>
          </a:prstGeom>
        </p:spPr>
      </p:pic>
      <p:sp>
        <p:nvSpPr>
          <p:cNvPr id="17" name="Oval 16">
            <a:extLst>
              <a:ext uri="{FF2B5EF4-FFF2-40B4-BE49-F238E27FC236}">
                <a16:creationId xmlns:a16="http://schemas.microsoft.com/office/drawing/2014/main" id="{EE8D303B-B464-2D6C-F589-0BE0552ED2E2}"/>
              </a:ext>
            </a:extLst>
          </p:cNvPr>
          <p:cNvSpPr/>
          <p:nvPr/>
        </p:nvSpPr>
        <p:spPr>
          <a:xfrm>
            <a:off x="535877"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a:t>
            </a:r>
            <a:endParaRPr lang="fa-IR" dirty="0"/>
          </a:p>
        </p:txBody>
      </p:sp>
      <p:cxnSp>
        <p:nvCxnSpPr>
          <p:cNvPr id="18" name="Straight Connector 17">
            <a:extLst>
              <a:ext uri="{FF2B5EF4-FFF2-40B4-BE49-F238E27FC236}">
                <a16:creationId xmlns:a16="http://schemas.microsoft.com/office/drawing/2014/main" id="{E792E99F-E23A-E811-B6D3-5E629CA33D4F}"/>
              </a:ext>
            </a:extLst>
          </p:cNvPr>
          <p:cNvCxnSpPr>
            <a:cxnSpLocks/>
            <a:stCxn id="17" idx="6"/>
          </p:cNvCxnSpPr>
          <p:nvPr/>
        </p:nvCxnSpPr>
        <p:spPr>
          <a:xfrm>
            <a:off x="1163194" y="7711440"/>
            <a:ext cx="39117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588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6" name="Text 0">
            <a:extLst>
              <a:ext uri="{FF2B5EF4-FFF2-40B4-BE49-F238E27FC236}">
                <a16:creationId xmlns:a16="http://schemas.microsoft.com/office/drawing/2014/main" id="{2659DD3A-6BD1-B4E6-C032-F9989B4E7389}"/>
              </a:ext>
            </a:extLst>
          </p:cNvPr>
          <p:cNvSpPr/>
          <p:nvPr/>
        </p:nvSpPr>
        <p:spPr>
          <a:xfrm>
            <a:off x="384464" y="2340061"/>
            <a:ext cx="7556421" cy="1417558"/>
          </a:xfrm>
          <a:prstGeom prst="rect">
            <a:avLst/>
          </a:prstGeom>
          <a:noFill/>
          <a:ln/>
        </p:spPr>
        <p:txBody>
          <a:bodyPr wrap="squar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انتخاب کنترل‌ها بر اساس ارزیابی ریسک</a:t>
            </a:r>
            <a:endParaRPr lang="en-US" sz="4450" dirty="0">
              <a:cs typeface="B Nazanin" panose="00000400000000000000" pitchFamily="2" charset="-78"/>
            </a:endParaRPr>
          </a:p>
        </p:txBody>
      </p:sp>
      <p:sp>
        <p:nvSpPr>
          <p:cNvPr id="7" name="Text 1">
            <a:extLst>
              <a:ext uri="{FF2B5EF4-FFF2-40B4-BE49-F238E27FC236}">
                <a16:creationId xmlns:a16="http://schemas.microsoft.com/office/drawing/2014/main" id="{0A8ED033-03C9-C0E7-CB27-0A3538100528}"/>
              </a:ext>
            </a:extLst>
          </p:cNvPr>
          <p:cNvSpPr/>
          <p:nvPr/>
        </p:nvSpPr>
        <p:spPr>
          <a:xfrm>
            <a:off x="384464" y="4097781"/>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سازمان‌ها کنترل‌ها را بر اساس ریسک‌های شناسایی شده انتخاب می‌کنند</a:t>
            </a:r>
            <a:endParaRPr lang="en-US" sz="1750" dirty="0">
              <a:cs typeface="B Nazanin" panose="00000400000000000000" pitchFamily="2" charset="-78"/>
            </a:endParaRPr>
          </a:p>
        </p:txBody>
      </p:sp>
      <p:sp>
        <p:nvSpPr>
          <p:cNvPr id="8" name="Text 2">
            <a:extLst>
              <a:ext uri="{FF2B5EF4-FFF2-40B4-BE49-F238E27FC236}">
                <a16:creationId xmlns:a16="http://schemas.microsoft.com/office/drawing/2014/main" id="{45E29900-929C-F675-0DF9-F2E4C77C300A}"/>
              </a:ext>
            </a:extLst>
          </p:cNvPr>
          <p:cNvSpPr/>
          <p:nvPr/>
        </p:nvSpPr>
        <p:spPr>
          <a:xfrm>
            <a:off x="384464" y="4715834"/>
            <a:ext cx="7556421" cy="362903"/>
          </a:xfrm>
          <a:prstGeom prst="rect">
            <a:avLst/>
          </a:prstGeom>
          <a:noFill/>
          <a:ln/>
        </p:spPr>
        <p:txBody>
          <a:bodyPr wrap="none" lIns="0" tIns="0" rIns="0" bIns="0" rtlCol="0" anchor="t"/>
          <a:lstStyle/>
          <a:p>
            <a:pPr marL="0" indent="0" algn="r" rtl="1">
              <a:lnSpc>
                <a:spcPts val="2850"/>
              </a:lnSpc>
              <a:buNone/>
            </a:pPr>
            <a:r>
              <a:rPr lang="en-US" sz="1750" dirty="0" err="1">
                <a:solidFill>
                  <a:srgbClr val="C9C9C0"/>
                </a:solidFill>
                <a:latin typeface="Tomorrow" pitchFamily="34" charset="0"/>
                <a:ea typeface="Tomorrow" pitchFamily="34" charset="-122"/>
                <a:cs typeface="B Nazanin" panose="00000400000000000000" pitchFamily="2" charset="-78"/>
              </a:rPr>
              <a:t>رویکرد</a:t>
            </a:r>
            <a:r>
              <a:rPr lang="en-US" sz="1750" dirty="0">
                <a:solidFill>
                  <a:srgbClr val="C9C9C0"/>
                </a:solidFill>
                <a:latin typeface="Tomorrow" pitchFamily="34" charset="0"/>
                <a:ea typeface="Tomorrow" pitchFamily="34" charset="-122"/>
                <a:cs typeface="B Nazanin" panose="00000400000000000000" pitchFamily="2" charset="-78"/>
              </a:rPr>
              <a:t> Risk-</a:t>
            </a:r>
            <a:r>
              <a:rPr lang="en-US" sz="1750" dirty="0" err="1">
                <a:solidFill>
                  <a:srgbClr val="C9C9C0"/>
                </a:solidFill>
                <a:latin typeface="Tomorrow" pitchFamily="34" charset="0"/>
                <a:ea typeface="Tomorrow" pitchFamily="34" charset="-122"/>
                <a:cs typeface="B Nazanin" panose="00000400000000000000" pitchFamily="2" charset="-78"/>
              </a:rPr>
              <a:t>Basedبرای</a:t>
            </a:r>
            <a:r>
              <a:rPr lang="en-US" sz="1750" dirty="0">
                <a:solidFill>
                  <a:srgbClr val="C9C9C0"/>
                </a:solidFill>
                <a:latin typeface="Tomorrow" pitchFamily="34" charset="0"/>
                <a:ea typeface="Tomorrow" pitchFamily="34" charset="-122"/>
                <a:cs typeface="B Nazanin" panose="00000400000000000000" pitchFamily="2" charset="-78"/>
              </a:rPr>
              <a:t> امنیت هدفمند و موثر</a:t>
            </a:r>
            <a:endParaRPr lang="en-US" sz="1750" dirty="0">
              <a:cs typeface="B Nazanin" panose="00000400000000000000" pitchFamily="2" charset="-78"/>
            </a:endParaRPr>
          </a:p>
        </p:txBody>
      </p:sp>
      <mc:AlternateContent xmlns:mc="http://schemas.openxmlformats.org/markup-compatibility/2006">
        <mc:Choice xmlns:am3d="http://schemas.microsoft.com/office/drawing/2017/model3d" Requires="am3d">
          <p:graphicFrame>
            <p:nvGraphicFramePr>
              <p:cNvPr id="38" name="3D Model 37">
                <a:extLst>
                  <a:ext uri="{FF2B5EF4-FFF2-40B4-BE49-F238E27FC236}">
                    <a16:creationId xmlns:a16="http://schemas.microsoft.com/office/drawing/2014/main" id="{C7121D2B-4B5B-6510-E318-2E645A48F6EA}"/>
                  </a:ext>
                </a:extLst>
              </p:cNvPr>
              <p:cNvGraphicFramePr>
                <a:graphicFrameLocks noChangeAspect="1"/>
              </p:cNvGraphicFramePr>
              <p:nvPr>
                <p:extLst>
                  <p:ext uri="{D42A27DB-BD31-4B8C-83A1-F6EECF244321}">
                    <p14:modId xmlns:p14="http://schemas.microsoft.com/office/powerpoint/2010/main" val="726453359"/>
                  </p:ext>
                </p:extLst>
              </p:nvPr>
            </p:nvGraphicFramePr>
            <p:xfrm>
              <a:off x="-5067581" y="1202383"/>
              <a:ext cx="1333015" cy="7026896"/>
            </p:xfrm>
            <a:graphic>
              <a:graphicData uri="http://schemas.microsoft.com/office/drawing/2017/model3d">
                <am3d:model3d r:embed="rId4">
                  <am3d:spPr>
                    <a:xfrm>
                      <a:off x="0" y="0"/>
                      <a:ext cx="1333015" cy="7026896"/>
                    </a:xfrm>
                    <a:prstGeom prst="rect">
                      <a:avLst/>
                    </a:prstGeom>
                  </am3d:spPr>
                  <am3d:camera>
                    <am3d:pos x="0" y="0" z="48080635"/>
                    <am3d:up dx="0" dy="36000000" dz="0"/>
                    <am3d:lookAt x="0" y="0" z="0"/>
                    <am3d:perspective fov="2700000"/>
                  </am3d:camera>
                  <am3d:trans>
                    <am3d:meterPerModelUnit n="22775" d="1000000"/>
                    <am3d:preTrans dx="13148" dy="-17083426" dz="2060326"/>
                    <am3d:scale>
                      <am3d:sx n="1000000" d="1000000"/>
                      <am3d:sy n="1000000" d="1000000"/>
                      <am3d:sz n="1000000" d="1000000"/>
                    </am3d:scale>
                    <am3d:rot ax="-10461194" ay="-3476694" az="10512586"/>
                    <am3d:postTrans dx="0" dy="0" dz="0"/>
                  </am3d:trans>
                  <am3d:raster rName="Office3DRenderer" rVer="16.0.8326">
                    <am3d:blip r:embed="rId5"/>
                  </am3d:raster>
                  <am3d:objViewport viewportSz="73315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a:extLst>
                  <a:ext uri="{FF2B5EF4-FFF2-40B4-BE49-F238E27FC236}">
                    <a16:creationId xmlns:a16="http://schemas.microsoft.com/office/drawing/2014/main" id="{C7121D2B-4B5B-6510-E318-2E645A48F6EA}"/>
                  </a:ext>
                </a:extLst>
              </p:cNvPr>
              <p:cNvPicPr>
                <a:picLocks noGrp="1" noRot="1" noChangeAspect="1" noMove="1" noResize="1" noEditPoints="1" noAdjustHandles="1" noChangeArrowheads="1" noChangeShapeType="1" noCrop="1"/>
              </p:cNvPicPr>
              <p:nvPr/>
            </p:nvPicPr>
            <p:blipFill>
              <a:blip r:embed="rId5"/>
              <a:stretch>
                <a:fillRect/>
              </a:stretch>
            </p:blipFill>
            <p:spPr>
              <a:xfrm>
                <a:off x="-5067581" y="1202383"/>
                <a:ext cx="1333015" cy="7026896"/>
              </a:xfrm>
              <a:prstGeom prst="rect">
                <a:avLst/>
              </a:prstGeom>
            </p:spPr>
          </p:pic>
        </mc:Fallback>
      </mc:AlternateContent>
      <p:sp>
        <p:nvSpPr>
          <p:cNvPr id="3" name="Oval 2">
            <a:extLst>
              <a:ext uri="{FF2B5EF4-FFF2-40B4-BE49-F238E27FC236}">
                <a16:creationId xmlns:a16="http://schemas.microsoft.com/office/drawing/2014/main" id="{65F6C944-1A0D-2484-FCB4-2163069E1DFE}"/>
              </a:ext>
            </a:extLst>
          </p:cNvPr>
          <p:cNvSpPr/>
          <p:nvPr/>
        </p:nvSpPr>
        <p:spPr>
          <a:xfrm>
            <a:off x="1892237"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9</a:t>
            </a:r>
            <a:endParaRPr lang="fa-IR" dirty="0"/>
          </a:p>
        </p:txBody>
      </p:sp>
      <p:cxnSp>
        <p:nvCxnSpPr>
          <p:cNvPr id="4" name="Straight Connector 3">
            <a:extLst>
              <a:ext uri="{FF2B5EF4-FFF2-40B4-BE49-F238E27FC236}">
                <a16:creationId xmlns:a16="http://schemas.microsoft.com/office/drawing/2014/main" id="{A7B9A0AE-2342-57FB-195E-19E9F45BA650}"/>
              </a:ext>
            </a:extLst>
          </p:cNvPr>
          <p:cNvCxnSpPr>
            <a:cxnSpLocks/>
            <a:stCxn id="3" idx="6"/>
          </p:cNvCxnSpPr>
          <p:nvPr/>
        </p:nvCxnSpPr>
        <p:spPr>
          <a:xfrm>
            <a:off x="2519554" y="7711440"/>
            <a:ext cx="39117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A4AB4A-DD00-510B-FE22-BD717B0A1D8F}"/>
              </a:ext>
            </a:extLst>
          </p:cNvPr>
          <p:cNvCxnSpPr>
            <a:cxnSpLocks/>
          </p:cNvCxnSpPr>
          <p:nvPr/>
        </p:nvCxnSpPr>
        <p:spPr>
          <a:xfrm>
            <a:off x="640080" y="7711440"/>
            <a:ext cx="12521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89320" y="776407"/>
            <a:ext cx="8091131" cy="1417558"/>
          </a:xfrm>
          <a:prstGeom prst="rect">
            <a:avLst/>
          </a:prstGeom>
          <a:noFill/>
          <a:ln/>
        </p:spPr>
        <p:txBody>
          <a:bodyPr wrap="square" lIns="0" tIns="0" rIns="0" bIns="0" rtlCol="0" anchor="t"/>
          <a:lstStyle/>
          <a:p>
            <a:pPr marL="0" indent="0" algn="just" rtl="1">
              <a:lnSpc>
                <a:spcPts val="5550"/>
              </a:lnSpc>
              <a:buNone/>
            </a:pPr>
            <a:r>
              <a:rPr lang="en-US" sz="6000" dirty="0">
                <a:solidFill>
                  <a:srgbClr val="EDEDE8"/>
                </a:solidFill>
                <a:latin typeface="Tomorrow Semi Bold" pitchFamily="34" charset="0"/>
                <a:ea typeface="Tomorrow Semi Bold" pitchFamily="34" charset="-122"/>
                <a:cs typeface="B Nazanin" panose="00000400000000000000" pitchFamily="2" charset="-78"/>
              </a:rPr>
              <a:t>چارچوب حاکمیت امنیت اطلاعات با استاندارد ISO/IEC 27001</a:t>
            </a:r>
            <a:endParaRPr lang="en-US" sz="6000" dirty="0">
              <a:cs typeface="B Nazanin" panose="00000400000000000000" pitchFamily="2" charset="-78"/>
            </a:endParaRPr>
          </a:p>
        </p:txBody>
      </p:sp>
      <p:sp>
        <p:nvSpPr>
          <p:cNvPr id="4" name="Text 1"/>
          <p:cNvSpPr/>
          <p:nvPr/>
        </p:nvSpPr>
        <p:spPr>
          <a:xfrm>
            <a:off x="5989320" y="3051750"/>
            <a:ext cx="8091131" cy="1088708"/>
          </a:xfrm>
          <a:prstGeom prst="rect">
            <a:avLst/>
          </a:prstGeom>
          <a:noFill/>
          <a:ln/>
        </p:spPr>
        <p:txBody>
          <a:bodyPr wrap="square" lIns="0" tIns="0" rIns="0" bIns="0" rtlCol="0" anchor="t"/>
          <a:lstStyle/>
          <a:p>
            <a:pPr marL="0" indent="0" algn="just" rtl="1">
              <a:lnSpc>
                <a:spcPts val="2850"/>
              </a:lnSpc>
              <a:buNone/>
            </a:pPr>
            <a:r>
              <a:rPr lang="en-US" sz="2800" dirty="0">
                <a:solidFill>
                  <a:srgbClr val="C9C9C0"/>
                </a:solidFill>
                <a:latin typeface="Tomorrow" pitchFamily="34" charset="0"/>
                <a:ea typeface="Tomorrow" pitchFamily="34" charset="-122"/>
                <a:cs typeface="B Nazanin" panose="00000400000000000000" pitchFamily="2" charset="-78"/>
              </a:rPr>
              <a:t>چارچوب ISO/IEC 27001 به‌عنوان یک الگوی مدیریتی جامع برای امنیت اطلاعات مطرح است که گام‌های مشخصی را شامل می‌شود. این گام‌ها با تعیین دامنه، تعهد قوی مدیریت ارشد، تدوین سیاست‌های امنیت اطلاعات و ارزیابی دقیق ریسک آغاز می‌شود.</a:t>
            </a:r>
            <a:endParaRPr lang="en-US" sz="2800" dirty="0">
              <a:cs typeface="B Nazanin" panose="00000400000000000000" pitchFamily="2" charset="-78"/>
            </a:endParaRPr>
          </a:p>
        </p:txBody>
      </p:sp>
      <p:sp>
        <p:nvSpPr>
          <p:cNvPr id="5" name="Text 2"/>
          <p:cNvSpPr/>
          <p:nvPr/>
        </p:nvSpPr>
        <p:spPr>
          <a:xfrm>
            <a:off x="5989320" y="5318284"/>
            <a:ext cx="8091131" cy="1451610"/>
          </a:xfrm>
          <a:prstGeom prst="rect">
            <a:avLst/>
          </a:prstGeom>
          <a:noFill/>
          <a:ln/>
        </p:spPr>
        <p:txBody>
          <a:bodyPr wrap="square" lIns="0" tIns="0" rIns="0" bIns="0" rtlCol="0" anchor="t"/>
          <a:lstStyle/>
          <a:p>
            <a:pPr marL="0" indent="0" algn="just"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در مراحل بعدی، انتخاب کنترل‌های امنیتی مناسب، مستندسازی سامانه مدیریت امنیت اطلاعات (ISMS)، آموزش کارکنان، انجام ممیزی‌های داخلی و نهایتاً صدور گواهی‌نامه قرار دارد. ابزارهای تخصصی مانند Asset Register، Risk Register و Statement of Applicability (SoA) در این فرآیند کلیدی هستند.</a:t>
            </a:r>
            <a:endParaRPr lang="en-US" sz="2400" dirty="0">
              <a:cs typeface="B Nazanin" panose="00000400000000000000" pitchFamily="2" charset="-78"/>
            </a:endParaRPr>
          </a:p>
        </p:txBody>
      </p:sp>
      <p:sp>
        <p:nvSpPr>
          <p:cNvPr id="2" name="Oval 1">
            <a:extLst>
              <a:ext uri="{FF2B5EF4-FFF2-40B4-BE49-F238E27FC236}">
                <a16:creationId xmlns:a16="http://schemas.microsoft.com/office/drawing/2014/main" id="{24B95F4C-49AD-B162-BCC9-4419006064A1}"/>
              </a:ext>
            </a:extLst>
          </p:cNvPr>
          <p:cNvSpPr/>
          <p:nvPr/>
        </p:nvSpPr>
        <p:spPr>
          <a:xfrm>
            <a:off x="12819317" y="7250584"/>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9</a:t>
            </a:r>
            <a:endParaRPr lang="fa-IR" dirty="0"/>
          </a:p>
        </p:txBody>
      </p:sp>
      <p:cxnSp>
        <p:nvCxnSpPr>
          <p:cNvPr id="7" name="Straight Connector 6">
            <a:extLst>
              <a:ext uri="{FF2B5EF4-FFF2-40B4-BE49-F238E27FC236}">
                <a16:creationId xmlns:a16="http://schemas.microsoft.com/office/drawing/2014/main" id="{48832269-9B0C-7971-4433-294ED17E125F}"/>
              </a:ext>
            </a:extLst>
          </p:cNvPr>
          <p:cNvCxnSpPr>
            <a:cxnSpLocks/>
            <a:stCxn id="2" idx="6"/>
          </p:cNvCxnSpPr>
          <p:nvPr/>
        </p:nvCxnSpPr>
        <p:spPr>
          <a:xfrm>
            <a:off x="13446634" y="7564243"/>
            <a:ext cx="633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3B83EC-AC72-EFAD-143D-AC7DA5D2CA06}"/>
              </a:ext>
            </a:extLst>
          </p:cNvPr>
          <p:cNvCxnSpPr>
            <a:cxnSpLocks/>
          </p:cNvCxnSpPr>
          <p:nvPr/>
        </p:nvCxnSpPr>
        <p:spPr>
          <a:xfrm>
            <a:off x="11567160" y="7564243"/>
            <a:ext cx="12521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73A3A-8F1C-6025-BBAD-9B2ADCAC0E0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39D61A7-093E-D893-D287-BB3B855DE79E}"/>
              </a:ext>
            </a:extLst>
          </p:cNvPr>
          <p:cNvSpPr txBox="1"/>
          <p:nvPr/>
        </p:nvSpPr>
        <p:spPr>
          <a:xfrm>
            <a:off x="15052308" y="1301234"/>
            <a:ext cx="9472760" cy="646331"/>
          </a:xfrm>
          <a:prstGeom prst="rect">
            <a:avLst/>
          </a:prstGeom>
          <a:noFill/>
        </p:spPr>
        <p:txBody>
          <a:bodyPr wrap="square">
            <a:spAutoFit/>
          </a:bodyPr>
          <a:lstStyle/>
          <a:p>
            <a:pPr algn="r" rtl="1"/>
            <a:r>
              <a:rPr lang="fa-IR" sz="3600" dirty="0">
                <a:solidFill>
                  <a:schemeClr val="bg1">
                    <a:lumMod val="75000"/>
                  </a:schemeClr>
                </a:solidFill>
                <a:cs typeface="B Nazanin" panose="00000400000000000000" pitchFamily="2" charset="-78"/>
              </a:rPr>
              <a:t>مدیریت امنیت اطلاعات در سازمان‌ها با رویکرد </a:t>
            </a:r>
            <a:r>
              <a:rPr lang="en-GB" sz="3600" dirty="0">
                <a:solidFill>
                  <a:schemeClr val="bg1">
                    <a:lumMod val="75000"/>
                  </a:schemeClr>
                </a:solidFill>
                <a:cs typeface="B Nazanin" panose="00000400000000000000" pitchFamily="2" charset="-78"/>
              </a:rPr>
              <a:t>ISO/IEC 27001</a:t>
            </a:r>
            <a:endParaRPr lang="fa-IR" sz="3600" dirty="0">
              <a:solidFill>
                <a:schemeClr val="bg1">
                  <a:lumMod val="75000"/>
                </a:schemeClr>
              </a:solidFill>
              <a:cs typeface="B Nazanin" panose="00000400000000000000" pitchFamily="2" charset="-78"/>
            </a:endParaRPr>
          </a:p>
        </p:txBody>
      </p:sp>
      <p:sp>
        <p:nvSpPr>
          <p:cNvPr id="7" name="TextBox 6">
            <a:extLst>
              <a:ext uri="{FF2B5EF4-FFF2-40B4-BE49-F238E27FC236}">
                <a16:creationId xmlns:a16="http://schemas.microsoft.com/office/drawing/2014/main" id="{BE6C5142-5DE2-0F6C-12A3-EA9881F6A3C6}"/>
              </a:ext>
            </a:extLst>
          </p:cNvPr>
          <p:cNvSpPr txBox="1"/>
          <p:nvPr/>
        </p:nvSpPr>
        <p:spPr>
          <a:xfrm>
            <a:off x="13858321" y="3591580"/>
            <a:ext cx="4426470" cy="523220"/>
          </a:xfrm>
          <a:prstGeom prst="rect">
            <a:avLst/>
          </a:prstGeom>
          <a:noFill/>
        </p:spPr>
        <p:txBody>
          <a:bodyPr wrap="square" rtlCol="1">
            <a:spAutoFit/>
          </a:bodyPr>
          <a:lstStyle/>
          <a:p>
            <a:pPr algn="r"/>
            <a:r>
              <a:rPr lang="fa-IR" sz="2800" dirty="0">
                <a:solidFill>
                  <a:schemeClr val="bg1">
                    <a:lumMod val="75000"/>
                  </a:schemeClr>
                </a:solidFill>
              </a:rPr>
              <a:t>حامد محمدی </a:t>
            </a:r>
            <a:r>
              <a:rPr lang="en-US" sz="2800" dirty="0">
                <a:solidFill>
                  <a:schemeClr val="bg1">
                    <a:lumMod val="75000"/>
                  </a:schemeClr>
                </a:solidFill>
              </a:rPr>
              <a:t> , </a:t>
            </a:r>
            <a:r>
              <a:rPr lang="fa-IR" sz="2800" dirty="0">
                <a:solidFill>
                  <a:schemeClr val="bg1">
                    <a:lumMod val="75000"/>
                  </a:schemeClr>
                </a:solidFill>
              </a:rPr>
              <a:t>علی رضایی</a:t>
            </a:r>
          </a:p>
        </p:txBody>
      </p:sp>
      <p:sp>
        <p:nvSpPr>
          <p:cNvPr id="2" name="Text 0">
            <a:extLst>
              <a:ext uri="{FF2B5EF4-FFF2-40B4-BE49-F238E27FC236}">
                <a16:creationId xmlns:a16="http://schemas.microsoft.com/office/drawing/2014/main" id="{742376A8-C207-54F8-664F-7EF144B7035D}"/>
              </a:ext>
            </a:extLst>
          </p:cNvPr>
          <p:cNvSpPr/>
          <p:nvPr/>
        </p:nvSpPr>
        <p:spPr>
          <a:xfrm>
            <a:off x="5067665" y="1301234"/>
            <a:ext cx="6900148" cy="708779"/>
          </a:xfrm>
          <a:prstGeom prst="rect">
            <a:avLst/>
          </a:prstGeom>
          <a:noFill/>
          <a:ln/>
        </p:spPr>
        <p:txBody>
          <a:bodyPr wrap="none" lIns="0" tIns="0" rIns="0" bIns="0" rtlCol="0" anchor="t"/>
          <a:lstStyle/>
          <a:p>
            <a:pPr marL="0" indent="0" algn="r" rtl="1">
              <a:lnSpc>
                <a:spcPts val="5550"/>
              </a:lnSpc>
              <a:buNone/>
            </a:pPr>
            <a:r>
              <a:rPr lang="en-US" sz="4450" dirty="0" err="1">
                <a:solidFill>
                  <a:srgbClr val="EDEDE8"/>
                </a:solidFill>
                <a:latin typeface="Tomorrow Semi Bold" pitchFamily="34" charset="0"/>
                <a:ea typeface="Tomorrow Semi Bold" pitchFamily="34" charset="-122"/>
                <a:cs typeface="B Nazanin" panose="00000400000000000000" pitchFamily="2" charset="-78"/>
              </a:rPr>
              <a:t>چرا</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امنیت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اطلاعات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مهم</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است</a:t>
            </a:r>
            <a:r>
              <a:rPr lang="en-US" sz="4450" dirty="0">
                <a:solidFill>
                  <a:srgbClr val="EDEDE8"/>
                </a:solidFill>
                <a:latin typeface="Tomorrow Semi Bold" pitchFamily="34" charset="0"/>
                <a:ea typeface="Tomorrow Semi Bold" pitchFamily="34" charset="-122"/>
                <a:cs typeface="B Nazanin" panose="00000400000000000000" pitchFamily="2" charset="-78"/>
              </a:rPr>
              <a:t>؟</a:t>
            </a:r>
            <a:endParaRPr lang="en-US" sz="4450" dirty="0">
              <a:cs typeface="B Nazanin" panose="00000400000000000000" pitchFamily="2" charset="-78"/>
            </a:endParaRPr>
          </a:p>
        </p:txBody>
      </p:sp>
      <p:sp>
        <p:nvSpPr>
          <p:cNvPr id="3" name="Text 1">
            <a:extLst>
              <a:ext uri="{FF2B5EF4-FFF2-40B4-BE49-F238E27FC236}">
                <a16:creationId xmlns:a16="http://schemas.microsoft.com/office/drawing/2014/main" id="{DF0DA440-158E-B3DE-2107-D6F062CCE710}"/>
              </a:ext>
            </a:extLst>
          </p:cNvPr>
          <p:cNvSpPr/>
          <p:nvPr/>
        </p:nvSpPr>
        <p:spPr>
          <a:xfrm>
            <a:off x="4411393" y="2350174"/>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مهم‌ترین سرمایه سازمان‌هاست</a:t>
            </a:r>
            <a:endParaRPr lang="en-US" sz="1750" dirty="0">
              <a:cs typeface="B Nazanin" panose="00000400000000000000" pitchFamily="2" charset="-78"/>
            </a:endParaRPr>
          </a:p>
        </p:txBody>
      </p:sp>
      <p:sp>
        <p:nvSpPr>
          <p:cNvPr id="5" name="Text 2">
            <a:extLst>
              <a:ext uri="{FF2B5EF4-FFF2-40B4-BE49-F238E27FC236}">
                <a16:creationId xmlns:a16="http://schemas.microsoft.com/office/drawing/2014/main" id="{8FD3BAA5-49F2-1E19-E02F-2CA8B51EAFC2}"/>
              </a:ext>
            </a:extLst>
          </p:cNvPr>
          <p:cNvSpPr/>
          <p:nvPr/>
        </p:nvSpPr>
        <p:spPr>
          <a:xfrm>
            <a:off x="4411393" y="2968228"/>
            <a:ext cx="7556421" cy="362903"/>
          </a:xfrm>
          <a:prstGeom prst="rect">
            <a:avLst/>
          </a:prstGeom>
          <a:noFill/>
          <a:ln/>
        </p:spPr>
        <p:txBody>
          <a:bodyPr wrap="none" lIns="0" tIns="0" rIns="0" bIns="0" rtlCol="0" anchor="t"/>
          <a:lstStyle/>
          <a:p>
            <a:pPr marL="0" indent="0" algn="r" rtl="1">
              <a:lnSpc>
                <a:spcPts val="2850"/>
              </a:lnSpc>
              <a:buNone/>
            </a:pPr>
            <a:r>
              <a:rPr lang="en-US" sz="1750" dirty="0" err="1">
                <a:solidFill>
                  <a:srgbClr val="C9C9C0"/>
                </a:solidFill>
                <a:latin typeface="Tomorrow" pitchFamily="34" charset="0"/>
                <a:ea typeface="Tomorrow" pitchFamily="34" charset="-122"/>
                <a:cs typeface="B Nazanin" panose="00000400000000000000" pitchFamily="2" charset="-78"/>
              </a:rPr>
              <a:t>تهدیدها</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افزار</a:t>
            </a:r>
            <a:r>
              <a:rPr lang="en-US" sz="1750" dirty="0">
                <a:solidFill>
                  <a:srgbClr val="C9C9C0"/>
                </a:solidFill>
                <a:latin typeface="Tomorrow" pitchFamily="34" charset="0"/>
                <a:ea typeface="Tomorrow" pitchFamily="34" charset="-122"/>
                <a:cs typeface="B Nazanin" panose="00000400000000000000" pitchFamily="2" charset="-78"/>
              </a:rPr>
              <a:t>، هک، باج‌افزار، اشتباه انسانی، حمله داخلی</a:t>
            </a:r>
            <a:endParaRPr lang="en-US" sz="1750" dirty="0">
              <a:cs typeface="B Nazanin" panose="00000400000000000000" pitchFamily="2" charset="-78"/>
            </a:endParaRPr>
          </a:p>
        </p:txBody>
      </p:sp>
      <p:sp>
        <p:nvSpPr>
          <p:cNvPr id="8" name="Text 3">
            <a:extLst>
              <a:ext uri="{FF2B5EF4-FFF2-40B4-BE49-F238E27FC236}">
                <a16:creationId xmlns:a16="http://schemas.microsoft.com/office/drawing/2014/main" id="{3CF49D30-24C6-B2BA-7F29-CC8CE7D43F39}"/>
              </a:ext>
            </a:extLst>
          </p:cNvPr>
          <p:cNvSpPr/>
          <p:nvPr/>
        </p:nvSpPr>
        <p:spPr>
          <a:xfrm>
            <a:off x="4411393" y="3586281"/>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متوسط هزینه نقض اطلاعات در 2023: 4.45 میلیون دلار</a:t>
            </a:r>
            <a:endParaRPr lang="en-US" sz="1750" dirty="0">
              <a:cs typeface="B Nazanin" panose="00000400000000000000" pitchFamily="2" charset="-78"/>
            </a:endParaRPr>
          </a:p>
        </p:txBody>
      </p:sp>
      <p:sp>
        <p:nvSpPr>
          <p:cNvPr id="9" name="Text 4">
            <a:extLst>
              <a:ext uri="{FF2B5EF4-FFF2-40B4-BE49-F238E27FC236}">
                <a16:creationId xmlns:a16="http://schemas.microsoft.com/office/drawing/2014/main" id="{2D785155-526E-F374-A2A0-1D82351A2DE4}"/>
              </a:ext>
            </a:extLst>
          </p:cNvPr>
          <p:cNvSpPr/>
          <p:nvPr/>
        </p:nvSpPr>
        <p:spPr>
          <a:xfrm>
            <a:off x="4411393" y="4204335"/>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راهکار: رویکرد سیستماتیک و پیشگیرانه</a:t>
            </a:r>
            <a:endParaRPr lang="en-US" sz="1750" dirty="0">
              <a:cs typeface="B Nazanin" panose="00000400000000000000" pitchFamily="2" charset="-78"/>
            </a:endParaRPr>
          </a:p>
        </p:txBody>
      </p:sp>
      <p:cxnSp>
        <p:nvCxnSpPr>
          <p:cNvPr id="4" name="Straight Connector 3">
            <a:extLst>
              <a:ext uri="{FF2B5EF4-FFF2-40B4-BE49-F238E27FC236}">
                <a16:creationId xmlns:a16="http://schemas.microsoft.com/office/drawing/2014/main" id="{A30B6703-8C5E-5E94-E051-5F3CDC0AC62A}"/>
              </a:ext>
            </a:extLst>
          </p:cNvPr>
          <p:cNvCxnSpPr>
            <a:cxnSpLocks/>
          </p:cNvCxnSpPr>
          <p:nvPr/>
        </p:nvCxnSpPr>
        <p:spPr>
          <a:xfrm>
            <a:off x="9784080" y="7711440"/>
            <a:ext cx="29537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D061C44-ED8D-2527-E9C4-8D57A6CF91EE}"/>
              </a:ext>
            </a:extLst>
          </p:cNvPr>
          <p:cNvSpPr/>
          <p:nvPr/>
        </p:nvSpPr>
        <p:spPr>
          <a:xfrm>
            <a:off x="12737805"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fa-IR" dirty="0"/>
          </a:p>
        </p:txBody>
      </p:sp>
      <p:cxnSp>
        <p:nvCxnSpPr>
          <p:cNvPr id="11" name="Straight Connector 10">
            <a:extLst>
              <a:ext uri="{FF2B5EF4-FFF2-40B4-BE49-F238E27FC236}">
                <a16:creationId xmlns:a16="http://schemas.microsoft.com/office/drawing/2014/main" id="{56B6F054-94BC-5FF4-F529-09D94D80D190}"/>
              </a:ext>
            </a:extLst>
          </p:cNvPr>
          <p:cNvCxnSpPr>
            <a:cxnSpLocks/>
          </p:cNvCxnSpPr>
          <p:nvPr/>
        </p:nvCxnSpPr>
        <p:spPr>
          <a:xfrm>
            <a:off x="13365122" y="7711440"/>
            <a:ext cx="7371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45F071-447E-03E8-6588-0F4B1466A11F}"/>
              </a:ext>
            </a:extLst>
          </p:cNvPr>
          <p:cNvCxnSpPr/>
          <p:nvPr/>
        </p:nvCxnSpPr>
        <p:spPr>
          <a:xfrm flipV="1">
            <a:off x="14102313" y="6385560"/>
            <a:ext cx="0" cy="13258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374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6D9CF-3F98-D85D-AFD2-43EE5E9D8FA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CEBB1FB-5A18-FF0A-EBDC-A584A9340315}"/>
              </a:ext>
            </a:extLst>
          </p:cNvPr>
          <p:cNvSpPr/>
          <p:nvPr/>
        </p:nvSpPr>
        <p:spPr>
          <a:xfrm>
            <a:off x="2215574" y="1323962"/>
            <a:ext cx="10782895" cy="708779"/>
          </a:xfrm>
          <a:prstGeom prst="rect">
            <a:avLst/>
          </a:prstGeom>
          <a:noFill/>
          <a:ln/>
        </p:spPr>
        <p:txBody>
          <a:bodyPr wrap="none" lIns="0" tIns="0" rIns="0" bIns="0" rtlCol="0" anchor="t"/>
          <a:lstStyle/>
          <a:p>
            <a:pPr marL="0" indent="0" algn="ctr" rtl="1">
              <a:lnSpc>
                <a:spcPts val="5550"/>
              </a:lnSpc>
              <a:buNone/>
            </a:pPr>
            <a:r>
              <a:rPr lang="en-US" sz="6000" dirty="0">
                <a:solidFill>
                  <a:srgbClr val="EDEDE8"/>
                </a:solidFill>
                <a:latin typeface="Tomorrow Semi Bold" pitchFamily="34" charset="0"/>
                <a:ea typeface="Tomorrow Semi Bold" pitchFamily="34" charset="-122"/>
                <a:cs typeface="B Nazanin" panose="00000400000000000000" pitchFamily="2" charset="-78"/>
              </a:rPr>
              <a:t>مقایسه ISO 27001 با چارچوب‌های امنیتی دیگر</a:t>
            </a:r>
            <a:endParaRPr lang="en-US" sz="6000" dirty="0">
              <a:cs typeface="B Nazanin" panose="00000400000000000000" pitchFamily="2" charset="-78"/>
            </a:endParaRPr>
          </a:p>
        </p:txBody>
      </p:sp>
      <p:sp>
        <p:nvSpPr>
          <p:cNvPr id="3" name="Text 1">
            <a:extLst>
              <a:ext uri="{FF2B5EF4-FFF2-40B4-BE49-F238E27FC236}">
                <a16:creationId xmlns:a16="http://schemas.microsoft.com/office/drawing/2014/main" id="{91D336DB-70BA-265D-37C0-C39CD5968F4B}"/>
              </a:ext>
            </a:extLst>
          </p:cNvPr>
          <p:cNvSpPr/>
          <p:nvPr/>
        </p:nvSpPr>
        <p:spPr>
          <a:xfrm>
            <a:off x="793790" y="3760470"/>
            <a:ext cx="2835235" cy="354330"/>
          </a:xfrm>
          <a:prstGeom prst="rect">
            <a:avLst/>
          </a:prstGeom>
          <a:noFill/>
          <a:ln/>
        </p:spPr>
        <p:txBody>
          <a:bodyPr wrap="none" lIns="0" tIns="0" rIns="0" bIns="0" rtlCol="0" anchor="t"/>
          <a:lstStyle/>
          <a:p>
            <a:pPr marL="0" indent="0" algn="ctr" rtl="1">
              <a:lnSpc>
                <a:spcPts val="2750"/>
              </a:lnSpc>
              <a:buNone/>
            </a:pPr>
            <a:r>
              <a:rPr lang="en-US" sz="4000" dirty="0">
                <a:solidFill>
                  <a:srgbClr val="EDEDE8"/>
                </a:solidFill>
                <a:latin typeface="Tomorrow Semi Bold" pitchFamily="34" charset="0"/>
                <a:ea typeface="Tomorrow Semi Bold" pitchFamily="34" charset="-122"/>
                <a:cs typeface="B Nazanin" panose="00000400000000000000" pitchFamily="2" charset="-78"/>
              </a:rPr>
              <a:t>NIST SP 800-53</a:t>
            </a:r>
            <a:endParaRPr lang="en-US" sz="4000" dirty="0">
              <a:cs typeface="B Nazanin" panose="00000400000000000000" pitchFamily="2" charset="-78"/>
            </a:endParaRPr>
          </a:p>
        </p:txBody>
      </p:sp>
      <p:sp>
        <p:nvSpPr>
          <p:cNvPr id="5" name="Text 3">
            <a:extLst>
              <a:ext uri="{FF2B5EF4-FFF2-40B4-BE49-F238E27FC236}">
                <a16:creationId xmlns:a16="http://schemas.microsoft.com/office/drawing/2014/main" id="{54A3994C-DAD0-C316-6830-8CEED09365B4}"/>
              </a:ext>
            </a:extLst>
          </p:cNvPr>
          <p:cNvSpPr/>
          <p:nvPr/>
        </p:nvSpPr>
        <p:spPr>
          <a:xfrm>
            <a:off x="4200406" y="3760470"/>
            <a:ext cx="2835235" cy="354330"/>
          </a:xfrm>
          <a:prstGeom prst="rect">
            <a:avLst/>
          </a:prstGeom>
          <a:noFill/>
          <a:ln/>
        </p:spPr>
        <p:txBody>
          <a:bodyPr wrap="none" lIns="0" tIns="0" rIns="0" bIns="0" rtlCol="0" anchor="t"/>
          <a:lstStyle/>
          <a:p>
            <a:pPr marL="0" indent="0" algn="ctr" rtl="1">
              <a:lnSpc>
                <a:spcPts val="2750"/>
              </a:lnSpc>
              <a:buNone/>
            </a:pPr>
            <a:r>
              <a:rPr lang="en-US" sz="4000" dirty="0">
                <a:solidFill>
                  <a:srgbClr val="EDEDE8"/>
                </a:solidFill>
                <a:latin typeface="Tomorrow Semi Bold" pitchFamily="34" charset="0"/>
                <a:ea typeface="Tomorrow Semi Bold" pitchFamily="34" charset="-122"/>
                <a:cs typeface="B Nazanin" panose="00000400000000000000" pitchFamily="2" charset="-78"/>
              </a:rPr>
              <a:t>COBIT</a:t>
            </a:r>
            <a:endParaRPr lang="en-US" sz="4000" dirty="0">
              <a:cs typeface="B Nazanin" panose="00000400000000000000" pitchFamily="2" charset="-78"/>
            </a:endParaRPr>
          </a:p>
        </p:txBody>
      </p:sp>
      <p:sp>
        <p:nvSpPr>
          <p:cNvPr id="7" name="Text 5">
            <a:extLst>
              <a:ext uri="{FF2B5EF4-FFF2-40B4-BE49-F238E27FC236}">
                <a16:creationId xmlns:a16="http://schemas.microsoft.com/office/drawing/2014/main" id="{26E15489-B185-12B1-A4F8-BFFF5865A656}"/>
              </a:ext>
            </a:extLst>
          </p:cNvPr>
          <p:cNvSpPr/>
          <p:nvPr/>
        </p:nvSpPr>
        <p:spPr>
          <a:xfrm>
            <a:off x="7607022" y="3760470"/>
            <a:ext cx="2835235" cy="354330"/>
          </a:xfrm>
          <a:prstGeom prst="rect">
            <a:avLst/>
          </a:prstGeom>
          <a:noFill/>
          <a:ln/>
        </p:spPr>
        <p:txBody>
          <a:bodyPr wrap="none" lIns="0" tIns="0" rIns="0" bIns="0" rtlCol="0" anchor="t"/>
          <a:lstStyle/>
          <a:p>
            <a:pPr marL="0" indent="0" algn="ctr" rtl="1">
              <a:lnSpc>
                <a:spcPts val="2750"/>
              </a:lnSpc>
              <a:buNone/>
            </a:pPr>
            <a:r>
              <a:rPr lang="en-US" sz="4000" dirty="0">
                <a:solidFill>
                  <a:srgbClr val="EDEDE8"/>
                </a:solidFill>
                <a:latin typeface="Tomorrow Semi Bold" pitchFamily="34" charset="0"/>
                <a:ea typeface="Tomorrow Semi Bold" pitchFamily="34" charset="-122"/>
                <a:cs typeface="B Nazanin" panose="00000400000000000000" pitchFamily="2" charset="-78"/>
              </a:rPr>
              <a:t>PCI-DSS</a:t>
            </a:r>
            <a:endParaRPr lang="en-US" sz="4000" dirty="0">
              <a:cs typeface="B Nazanin" panose="00000400000000000000" pitchFamily="2" charset="-78"/>
            </a:endParaRPr>
          </a:p>
        </p:txBody>
      </p:sp>
      <p:sp>
        <p:nvSpPr>
          <p:cNvPr id="9" name="Text 7">
            <a:extLst>
              <a:ext uri="{FF2B5EF4-FFF2-40B4-BE49-F238E27FC236}">
                <a16:creationId xmlns:a16="http://schemas.microsoft.com/office/drawing/2014/main" id="{47E185DB-C597-0360-8B50-BF25E9DE3F3B}"/>
              </a:ext>
            </a:extLst>
          </p:cNvPr>
          <p:cNvSpPr/>
          <p:nvPr/>
        </p:nvSpPr>
        <p:spPr>
          <a:xfrm>
            <a:off x="11013638" y="3760470"/>
            <a:ext cx="2835235" cy="354330"/>
          </a:xfrm>
          <a:prstGeom prst="rect">
            <a:avLst/>
          </a:prstGeom>
          <a:noFill/>
          <a:ln/>
        </p:spPr>
        <p:txBody>
          <a:bodyPr wrap="none" lIns="0" tIns="0" rIns="0" bIns="0" rtlCol="0" anchor="t"/>
          <a:lstStyle/>
          <a:p>
            <a:pPr marL="0" indent="0" algn="ctr" rtl="1">
              <a:lnSpc>
                <a:spcPts val="2750"/>
              </a:lnSpc>
              <a:buNone/>
            </a:pPr>
            <a:r>
              <a:rPr lang="en-US" sz="4000" dirty="0">
                <a:solidFill>
                  <a:srgbClr val="EDEDE8"/>
                </a:solidFill>
                <a:latin typeface="Tomorrow Semi Bold" pitchFamily="34" charset="0"/>
                <a:ea typeface="Tomorrow Semi Bold" pitchFamily="34" charset="-122"/>
                <a:cs typeface="B Nazanin" panose="00000400000000000000" pitchFamily="2" charset="-78"/>
              </a:rPr>
              <a:t>ISO 27701</a:t>
            </a:r>
            <a:endParaRPr lang="en-US" sz="4000" dirty="0">
              <a:cs typeface="B Nazanin" panose="00000400000000000000" pitchFamily="2" charset="-78"/>
            </a:endParaRPr>
          </a:p>
        </p:txBody>
      </p:sp>
      <p:sp>
        <p:nvSpPr>
          <p:cNvPr id="4" name="Oval 3">
            <a:extLst>
              <a:ext uri="{FF2B5EF4-FFF2-40B4-BE49-F238E27FC236}">
                <a16:creationId xmlns:a16="http://schemas.microsoft.com/office/drawing/2014/main" id="{8F757CFC-FA3C-7818-BD9A-DCC9A8092F8E}"/>
              </a:ext>
            </a:extLst>
          </p:cNvPr>
          <p:cNvSpPr/>
          <p:nvPr/>
        </p:nvSpPr>
        <p:spPr>
          <a:xfrm>
            <a:off x="6721982" y="7250584"/>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10</a:t>
            </a:r>
            <a:endParaRPr lang="fa-IR" dirty="0"/>
          </a:p>
        </p:txBody>
      </p:sp>
      <p:cxnSp>
        <p:nvCxnSpPr>
          <p:cNvPr id="6" name="Straight Connector 5">
            <a:extLst>
              <a:ext uri="{FF2B5EF4-FFF2-40B4-BE49-F238E27FC236}">
                <a16:creationId xmlns:a16="http://schemas.microsoft.com/office/drawing/2014/main" id="{C4E8FBF9-C0B8-6BE3-640A-934FF1B82B49}"/>
              </a:ext>
            </a:extLst>
          </p:cNvPr>
          <p:cNvCxnSpPr>
            <a:cxnSpLocks/>
            <a:stCxn id="4" idx="6"/>
          </p:cNvCxnSpPr>
          <p:nvPr/>
        </p:nvCxnSpPr>
        <p:spPr>
          <a:xfrm>
            <a:off x="7349299" y="7564243"/>
            <a:ext cx="2312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38B2F0-55ED-6FAC-4F63-AC326B439696}"/>
              </a:ext>
            </a:extLst>
          </p:cNvPr>
          <p:cNvCxnSpPr>
            <a:cxnSpLocks/>
          </p:cNvCxnSpPr>
          <p:nvPr/>
        </p:nvCxnSpPr>
        <p:spPr>
          <a:xfrm>
            <a:off x="3629025" y="7564243"/>
            <a:ext cx="3092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805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215574" y="1323962"/>
            <a:ext cx="10782895" cy="708779"/>
          </a:xfrm>
          <a:prstGeom prst="rect">
            <a:avLst/>
          </a:prstGeom>
          <a:noFill/>
          <a:ln/>
        </p:spPr>
        <p:txBody>
          <a:bodyPr wrap="none" lIns="0" tIns="0" rIns="0" bIns="0" rtlCol="0" anchor="t"/>
          <a:lstStyle/>
          <a:p>
            <a:pPr marL="0" indent="0" algn="ctr" rtl="1">
              <a:lnSpc>
                <a:spcPts val="5550"/>
              </a:lnSpc>
              <a:buNone/>
            </a:pPr>
            <a:r>
              <a:rPr lang="en-US" sz="6000" dirty="0">
                <a:solidFill>
                  <a:srgbClr val="EDEDE8"/>
                </a:solidFill>
                <a:latin typeface="Tomorrow Semi Bold" pitchFamily="34" charset="0"/>
                <a:ea typeface="Tomorrow Semi Bold" pitchFamily="34" charset="-122"/>
                <a:cs typeface="B Nazanin" panose="00000400000000000000" pitchFamily="2" charset="-78"/>
              </a:rPr>
              <a:t>مقایسه ISO 27001 با چارچوب‌های امنیتی دیگر</a:t>
            </a:r>
            <a:endParaRPr lang="en-US" sz="6000" dirty="0">
              <a:cs typeface="B Nazanin" panose="00000400000000000000" pitchFamily="2" charset="-78"/>
            </a:endParaRPr>
          </a:p>
        </p:txBody>
      </p:sp>
      <p:sp>
        <p:nvSpPr>
          <p:cNvPr id="3" name="Text 1"/>
          <p:cNvSpPr/>
          <p:nvPr/>
        </p:nvSpPr>
        <p:spPr>
          <a:xfrm>
            <a:off x="793790" y="3143726"/>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NIST SP 800-53</a:t>
            </a:r>
            <a:endParaRPr lang="en-US" sz="3200" dirty="0">
              <a:cs typeface="B Nazanin" panose="00000400000000000000" pitchFamily="2" charset="-78"/>
            </a:endParaRPr>
          </a:p>
        </p:txBody>
      </p:sp>
      <p:sp>
        <p:nvSpPr>
          <p:cNvPr id="4" name="Text 2"/>
          <p:cNvSpPr/>
          <p:nvPr/>
        </p:nvSpPr>
        <p:spPr>
          <a:xfrm>
            <a:off x="793790" y="3724870"/>
            <a:ext cx="2845594" cy="1451610"/>
          </a:xfrm>
          <a:prstGeom prst="rect">
            <a:avLst/>
          </a:prstGeom>
          <a:noFill/>
          <a:ln/>
        </p:spPr>
        <p:txBody>
          <a:bodyPr wrap="square" lIns="0" tIns="0" rIns="0" bIns="0" rtlCol="0" anchor="t"/>
          <a:lstStyle/>
          <a:p>
            <a:pPr marL="0" indent="0" algn="justLow" rtl="1">
              <a:lnSpc>
                <a:spcPts val="2850"/>
              </a:lnSpc>
              <a:buNone/>
            </a:pPr>
            <a:r>
              <a:rPr lang="en-US" sz="2800" dirty="0">
                <a:solidFill>
                  <a:srgbClr val="C9C9C0"/>
                </a:solidFill>
                <a:latin typeface="Tomorrow" pitchFamily="34" charset="0"/>
                <a:ea typeface="Tomorrow" pitchFamily="34" charset="-122"/>
                <a:cs typeface="B Nazanin" panose="00000400000000000000" pitchFamily="2" charset="-78"/>
              </a:rPr>
              <a:t>چارچوب تخصصی دولت آمریکا با تمرکز دقیق‌تر بر امنیت ملی و دولتی است که جزئیات فنی بیشتری دارد.</a:t>
            </a:r>
            <a:endParaRPr lang="en-US" sz="2800" dirty="0">
              <a:cs typeface="B Nazanin" panose="00000400000000000000" pitchFamily="2" charset="-78"/>
            </a:endParaRPr>
          </a:p>
        </p:txBody>
      </p:sp>
      <p:sp>
        <p:nvSpPr>
          <p:cNvPr id="5" name="Text 3"/>
          <p:cNvSpPr/>
          <p:nvPr/>
        </p:nvSpPr>
        <p:spPr>
          <a:xfrm>
            <a:off x="4200406" y="3143726"/>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COBIT</a:t>
            </a:r>
            <a:endParaRPr lang="en-US" sz="3200" dirty="0">
              <a:cs typeface="B Nazanin" panose="00000400000000000000" pitchFamily="2" charset="-78"/>
            </a:endParaRPr>
          </a:p>
        </p:txBody>
      </p:sp>
      <p:sp>
        <p:nvSpPr>
          <p:cNvPr id="6" name="Text 4"/>
          <p:cNvSpPr/>
          <p:nvPr/>
        </p:nvSpPr>
        <p:spPr>
          <a:xfrm>
            <a:off x="4200406" y="3724870"/>
            <a:ext cx="2845594" cy="1451610"/>
          </a:xfrm>
          <a:prstGeom prst="rect">
            <a:avLst/>
          </a:prstGeom>
          <a:noFill/>
          <a:ln/>
        </p:spPr>
        <p:txBody>
          <a:bodyPr wrap="square" lIns="0" tIns="0" rIns="0" bIns="0" rtlCol="0" anchor="t"/>
          <a:lstStyle/>
          <a:p>
            <a:pPr marL="0" indent="0" algn="justLow" rtl="1">
              <a:lnSpc>
                <a:spcPts val="2850"/>
              </a:lnSpc>
              <a:buNone/>
            </a:pPr>
            <a:r>
              <a:rPr lang="en-US" sz="2800" dirty="0">
                <a:solidFill>
                  <a:srgbClr val="C9C9C0"/>
                </a:solidFill>
                <a:latin typeface="Tomorrow" pitchFamily="34" charset="0"/>
                <a:ea typeface="Tomorrow" pitchFamily="34" charset="-122"/>
                <a:cs typeface="B Nazanin" panose="00000400000000000000" pitchFamily="2" charset="-78"/>
              </a:rPr>
              <a:t>رویکردی جامع به حاکمیت فناوری اطلاعات که امنیت اطلاعات جزئی از آن است و تمرکز کمتری روی امنیت دارد.</a:t>
            </a:r>
            <a:endParaRPr lang="en-US" sz="2800" dirty="0">
              <a:cs typeface="B Nazanin" panose="00000400000000000000" pitchFamily="2" charset="-78"/>
            </a:endParaRPr>
          </a:p>
        </p:txBody>
      </p:sp>
      <p:sp>
        <p:nvSpPr>
          <p:cNvPr id="7" name="Text 5"/>
          <p:cNvSpPr/>
          <p:nvPr/>
        </p:nvSpPr>
        <p:spPr>
          <a:xfrm>
            <a:off x="7607022" y="3143726"/>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PCI-DSS</a:t>
            </a:r>
            <a:endParaRPr lang="en-US" sz="3200" dirty="0">
              <a:cs typeface="B Nazanin" panose="00000400000000000000" pitchFamily="2" charset="-78"/>
            </a:endParaRPr>
          </a:p>
        </p:txBody>
      </p:sp>
      <p:sp>
        <p:nvSpPr>
          <p:cNvPr id="8" name="Text 6"/>
          <p:cNvSpPr/>
          <p:nvPr/>
        </p:nvSpPr>
        <p:spPr>
          <a:xfrm>
            <a:off x="7607022" y="3724870"/>
            <a:ext cx="2845594" cy="1451610"/>
          </a:xfrm>
          <a:prstGeom prst="rect">
            <a:avLst/>
          </a:prstGeom>
          <a:noFill/>
          <a:ln/>
        </p:spPr>
        <p:txBody>
          <a:bodyPr wrap="square" lIns="0" tIns="0" rIns="0" bIns="0" rtlCol="0" anchor="t"/>
          <a:lstStyle/>
          <a:p>
            <a:pPr marL="0" indent="0" algn="justLow" rtl="1">
              <a:lnSpc>
                <a:spcPts val="2850"/>
              </a:lnSpc>
              <a:buNone/>
            </a:pPr>
            <a:r>
              <a:rPr lang="en-US" sz="2800" dirty="0">
                <a:solidFill>
                  <a:srgbClr val="C9C9C0"/>
                </a:solidFill>
                <a:latin typeface="Tomorrow" pitchFamily="34" charset="0"/>
                <a:ea typeface="Tomorrow" pitchFamily="34" charset="-122"/>
                <a:cs typeface="B Nazanin" panose="00000400000000000000" pitchFamily="2" charset="-78"/>
              </a:rPr>
              <a:t>چارچوبی محدود به حوزه پرداخت الکترونیک و اطلاعات مالی، کاربردی بسیار تخصصی و محدود دارد.</a:t>
            </a:r>
            <a:endParaRPr lang="en-US" sz="2800" dirty="0">
              <a:cs typeface="B Nazanin" panose="00000400000000000000" pitchFamily="2" charset="-78"/>
            </a:endParaRPr>
          </a:p>
        </p:txBody>
      </p:sp>
      <p:sp>
        <p:nvSpPr>
          <p:cNvPr id="9" name="Text 7"/>
          <p:cNvSpPr/>
          <p:nvPr/>
        </p:nvSpPr>
        <p:spPr>
          <a:xfrm>
            <a:off x="11013638" y="3143726"/>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ISO 27701</a:t>
            </a:r>
            <a:endParaRPr lang="en-US" sz="3200" dirty="0">
              <a:cs typeface="B Nazanin" panose="00000400000000000000" pitchFamily="2" charset="-78"/>
            </a:endParaRPr>
          </a:p>
        </p:txBody>
      </p:sp>
      <p:sp>
        <p:nvSpPr>
          <p:cNvPr id="10" name="Text 8"/>
          <p:cNvSpPr/>
          <p:nvPr/>
        </p:nvSpPr>
        <p:spPr>
          <a:xfrm>
            <a:off x="10850880" y="3724870"/>
            <a:ext cx="3008352" cy="1814513"/>
          </a:xfrm>
          <a:prstGeom prst="rect">
            <a:avLst/>
          </a:prstGeom>
          <a:noFill/>
          <a:ln/>
        </p:spPr>
        <p:txBody>
          <a:bodyPr wrap="square" lIns="0" tIns="0" rIns="0" bIns="0" rtlCol="0" anchor="t"/>
          <a:lstStyle/>
          <a:p>
            <a:pPr marL="0" indent="0" algn="justLow" rtl="1">
              <a:lnSpc>
                <a:spcPts val="2850"/>
              </a:lnSpc>
              <a:buNone/>
            </a:pPr>
            <a:r>
              <a:rPr lang="en-US" sz="2800" dirty="0">
                <a:solidFill>
                  <a:srgbClr val="C9C9C0"/>
                </a:solidFill>
                <a:latin typeface="Tomorrow" pitchFamily="34" charset="0"/>
                <a:ea typeface="Tomorrow" pitchFamily="34" charset="-122"/>
                <a:cs typeface="B Nazanin" panose="00000400000000000000" pitchFamily="2" charset="-78"/>
              </a:rPr>
              <a:t>مکمل ISO 27001 برای مدیریت حریم خصوصی و داده‌های شخصی، تقویت کننده حفاظت اطلاعات حساس مشتریان است.</a:t>
            </a:r>
            <a:endParaRPr lang="en-US" sz="2800" dirty="0">
              <a:cs typeface="B Nazanin" panose="00000400000000000000" pitchFamily="2" charset="-78"/>
            </a:endParaRPr>
          </a:p>
        </p:txBody>
      </p:sp>
      <p:sp>
        <p:nvSpPr>
          <p:cNvPr id="11" name="Text 9"/>
          <p:cNvSpPr/>
          <p:nvPr/>
        </p:nvSpPr>
        <p:spPr>
          <a:xfrm>
            <a:off x="1280160" y="6351346"/>
            <a:ext cx="9820453" cy="932843"/>
          </a:xfrm>
          <a:prstGeom prst="rect">
            <a:avLst/>
          </a:prstGeom>
          <a:noFill/>
          <a:ln/>
        </p:spPr>
        <p:txBody>
          <a:bodyPr wrap="none" lIns="0" tIns="0" rIns="0" bIns="0" rtlCol="0" anchor="t"/>
          <a:lstStyle/>
          <a:p>
            <a:pPr marL="0" indent="0" algn="justLow" rtl="1">
              <a:lnSpc>
                <a:spcPts val="2850"/>
              </a:lnSpc>
              <a:buNone/>
            </a:pPr>
            <a:r>
              <a:rPr lang="en-US" sz="2800" b="1" dirty="0">
                <a:solidFill>
                  <a:srgbClr val="C9C9C0"/>
                </a:solidFill>
                <a:latin typeface="Tomorrow" pitchFamily="34" charset="0"/>
                <a:ea typeface="Tomorrow" pitchFamily="34" charset="-122"/>
                <a:cs typeface="B Nazanin" panose="00000400000000000000" pitchFamily="2" charset="-78"/>
              </a:rPr>
              <a:t>نتیجه‌گیری:</a:t>
            </a:r>
            <a:r>
              <a:rPr lang="en-US" sz="2800" dirty="0">
                <a:solidFill>
                  <a:srgbClr val="C9C9C0"/>
                </a:solidFill>
                <a:latin typeface="Tomorrow" pitchFamily="34" charset="0"/>
                <a:ea typeface="Tomorrow" pitchFamily="34" charset="-122"/>
                <a:cs typeface="B Nazanin" panose="00000400000000000000" pitchFamily="2" charset="-78"/>
              </a:rPr>
              <a:t> ISO 27001 به عنوان بهترین گزینه </a:t>
            </a:r>
            <a:r>
              <a:rPr lang="en-US" sz="2800" dirty="0" err="1">
                <a:solidFill>
                  <a:srgbClr val="C9C9C0"/>
                </a:solidFill>
                <a:latin typeface="Tomorrow" pitchFamily="34" charset="0"/>
                <a:ea typeface="Tomorrow" pitchFamily="34" charset="-122"/>
                <a:cs typeface="B Nazanin" panose="00000400000000000000" pitchFamily="2" charset="-78"/>
              </a:rPr>
              <a:t>برای</a:t>
            </a:r>
            <a:r>
              <a:rPr lang="en-US" sz="2800" dirty="0">
                <a:solidFill>
                  <a:srgbClr val="C9C9C0"/>
                </a:solidFill>
                <a:latin typeface="Tomorrow" pitchFamily="34" charset="0"/>
                <a:ea typeface="Tomorrow" pitchFamily="34" charset="-122"/>
                <a:cs typeface="B Nazanin" panose="00000400000000000000" pitchFamily="2" charset="-78"/>
              </a:rPr>
              <a:t> </a:t>
            </a:r>
            <a:r>
              <a:rPr lang="en-US" sz="2800" dirty="0" err="1">
                <a:solidFill>
                  <a:srgbClr val="C9C9C0"/>
                </a:solidFill>
                <a:latin typeface="Tomorrow" pitchFamily="34" charset="0"/>
                <a:ea typeface="Tomorrow" pitchFamily="34" charset="-122"/>
                <a:cs typeface="B Nazanin" panose="00000400000000000000" pitchFamily="2" charset="-78"/>
              </a:rPr>
              <a:t>سازمان‌هایی</a:t>
            </a:r>
            <a:endParaRPr lang="en-US" sz="2800" dirty="0">
              <a:solidFill>
                <a:srgbClr val="C9C9C0"/>
              </a:solidFill>
              <a:latin typeface="Tomorrow" pitchFamily="34" charset="0"/>
              <a:ea typeface="Tomorrow" pitchFamily="34" charset="-122"/>
              <a:cs typeface="B Nazanin" panose="00000400000000000000" pitchFamily="2" charset="-78"/>
            </a:endParaRPr>
          </a:p>
          <a:p>
            <a:pPr marL="0" indent="0" algn="justLow" rtl="1">
              <a:lnSpc>
                <a:spcPts val="2850"/>
              </a:lnSpc>
              <a:buNone/>
            </a:pPr>
            <a:r>
              <a:rPr lang="en-US" sz="2800" dirty="0">
                <a:solidFill>
                  <a:srgbClr val="C9C9C0"/>
                </a:solidFill>
                <a:latin typeface="Tomorrow" pitchFamily="34" charset="0"/>
                <a:ea typeface="Tomorrow" pitchFamily="34" charset="-122"/>
                <a:cs typeface="B Nazanin" panose="00000400000000000000" pitchFamily="2" charset="-78"/>
              </a:rPr>
              <a:t> که به دنبال راهکار مدیریت جامع امنیت اطلاعات هستند، شناخته می‌شود.</a:t>
            </a:r>
            <a:endParaRPr lang="en-US" sz="2800" dirty="0">
              <a:cs typeface="B Nazanin" panose="00000400000000000000" pitchFamily="2" charset="-78"/>
            </a:endParaRPr>
          </a:p>
        </p:txBody>
      </p:sp>
      <p:sp>
        <p:nvSpPr>
          <p:cNvPr id="12" name="Oval 11">
            <a:extLst>
              <a:ext uri="{FF2B5EF4-FFF2-40B4-BE49-F238E27FC236}">
                <a16:creationId xmlns:a16="http://schemas.microsoft.com/office/drawing/2014/main" id="{83B66349-552E-0659-11EC-175EA6E2B09E}"/>
              </a:ext>
            </a:extLst>
          </p:cNvPr>
          <p:cNvSpPr/>
          <p:nvPr/>
        </p:nvSpPr>
        <p:spPr>
          <a:xfrm>
            <a:off x="6721982" y="7250584"/>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10</a:t>
            </a:r>
            <a:endParaRPr lang="fa-IR" dirty="0"/>
          </a:p>
        </p:txBody>
      </p:sp>
      <p:cxnSp>
        <p:nvCxnSpPr>
          <p:cNvPr id="13" name="Straight Connector 12">
            <a:extLst>
              <a:ext uri="{FF2B5EF4-FFF2-40B4-BE49-F238E27FC236}">
                <a16:creationId xmlns:a16="http://schemas.microsoft.com/office/drawing/2014/main" id="{209DED5B-5334-66F4-9C3C-EEE09813A23D}"/>
              </a:ext>
            </a:extLst>
          </p:cNvPr>
          <p:cNvCxnSpPr>
            <a:cxnSpLocks/>
            <a:stCxn id="12" idx="6"/>
          </p:cNvCxnSpPr>
          <p:nvPr/>
        </p:nvCxnSpPr>
        <p:spPr>
          <a:xfrm>
            <a:off x="7349299" y="7564243"/>
            <a:ext cx="231286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FB7A9E5-747B-C868-E968-91D124CF304D}"/>
              </a:ext>
            </a:extLst>
          </p:cNvPr>
          <p:cNvCxnSpPr>
            <a:cxnSpLocks/>
          </p:cNvCxnSpPr>
          <p:nvPr/>
        </p:nvCxnSpPr>
        <p:spPr>
          <a:xfrm>
            <a:off x="3629025" y="7564243"/>
            <a:ext cx="30929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2000">
              <a:schemeClr val="tx1">
                <a:lumMod val="75000"/>
                <a:lumOff val="25000"/>
              </a:schemeClr>
            </a:gs>
            <a:gs pos="81000">
              <a:schemeClr val="tx1">
                <a:lumMod val="85000"/>
                <a:lumOff val="15000"/>
              </a:schemeClr>
            </a:gs>
          </a:gsLst>
          <a:lin ang="16200000" scaled="0"/>
          <a:tileRect/>
        </a:gradFill>
        <a:effectLst/>
      </p:bgPr>
    </p:bg>
    <p:spTree>
      <p:nvGrpSpPr>
        <p:cNvPr id="1" name="">
          <a:extLst>
            <a:ext uri="{FF2B5EF4-FFF2-40B4-BE49-F238E27FC236}">
              <a16:creationId xmlns:a16="http://schemas.microsoft.com/office/drawing/2014/main" id="{F88A2C6E-E5D1-421D-9766-EE006F000487}"/>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14DEA3C5-0D5C-2273-A018-0C270E7321C8}"/>
              </a:ext>
            </a:extLst>
          </p:cNvPr>
          <p:cNvSpPr/>
          <p:nvPr/>
        </p:nvSpPr>
        <p:spPr>
          <a:xfrm>
            <a:off x="0" y="0"/>
            <a:ext cx="14869833" cy="8229600"/>
          </a:xfrm>
          <a:prstGeom prst="rect">
            <a:avLst/>
          </a:prstGeom>
          <a:gradFill flip="none" rotWithShape="1">
            <a:gsLst>
              <a:gs pos="0">
                <a:schemeClr val="accent3">
                  <a:lumMod val="89000"/>
                </a:schemeClr>
              </a:gs>
              <a:gs pos="97000">
                <a:schemeClr val="tx1">
                  <a:lumMod val="95000"/>
                  <a:lumOff val="5000"/>
                </a:schemeClr>
              </a:gs>
            </a:gsLst>
            <a:lin ang="162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Text 0">
            <a:extLst>
              <a:ext uri="{FF2B5EF4-FFF2-40B4-BE49-F238E27FC236}">
                <a16:creationId xmlns:a16="http://schemas.microsoft.com/office/drawing/2014/main" id="{CA4EA146-5228-7950-D2E6-B72376D130E0}"/>
              </a:ext>
            </a:extLst>
          </p:cNvPr>
          <p:cNvSpPr/>
          <p:nvPr/>
        </p:nvSpPr>
        <p:spPr>
          <a:xfrm>
            <a:off x="431268" y="3851498"/>
            <a:ext cx="13767864" cy="1417558"/>
          </a:xfrm>
          <a:prstGeom prst="rect">
            <a:avLst/>
          </a:prstGeom>
          <a:noFill/>
          <a:ln/>
        </p:spPr>
        <p:txBody>
          <a:bodyPr wrap="square" lIns="0" tIns="0" rIns="0" bIns="0" rtlCol="0" anchor="t"/>
          <a:lstStyle/>
          <a:p>
            <a:pPr marL="0" indent="0" algn="ctr" rtl="1">
              <a:lnSpc>
                <a:spcPts val="5550"/>
              </a:lnSpc>
              <a:buNone/>
            </a:pPr>
            <a:r>
              <a:rPr lang="en-US" sz="6000" dirty="0">
                <a:solidFill>
                  <a:srgbClr val="EDEDE8"/>
                </a:solidFill>
                <a:latin typeface="Tomorrow Semi Bold" pitchFamily="34" charset="0"/>
                <a:ea typeface="Tomorrow Semi Bold" pitchFamily="34" charset="-122"/>
                <a:cs typeface="B Nazanin" panose="00000400000000000000" pitchFamily="2" charset="-78"/>
              </a:rPr>
              <a:t>نمونه‌هایی از پیاده‌سازی موفق ISO 27001 در شرکت‌ها</a:t>
            </a:r>
            <a:endParaRPr lang="en-US" sz="6000" dirty="0">
              <a:cs typeface="B Nazanin" panose="00000400000000000000" pitchFamily="2" charset="-78"/>
            </a:endParaRPr>
          </a:p>
        </p:txBody>
      </p:sp>
      <p:sp>
        <p:nvSpPr>
          <p:cNvPr id="2" name="Shape 1">
            <a:extLst>
              <a:ext uri="{FF2B5EF4-FFF2-40B4-BE49-F238E27FC236}">
                <a16:creationId xmlns:a16="http://schemas.microsoft.com/office/drawing/2014/main" id="{082F0D98-A8D3-2A89-E323-C86B6E8425DC}"/>
              </a:ext>
            </a:extLst>
          </p:cNvPr>
          <p:cNvSpPr/>
          <p:nvPr/>
        </p:nvSpPr>
        <p:spPr>
          <a:xfrm>
            <a:off x="10175728" y="-3398604"/>
            <a:ext cx="3664863" cy="2917150"/>
          </a:xfrm>
          <a:prstGeom prst="roundRect">
            <a:avLst>
              <a:gd name="adj" fmla="val 6721"/>
            </a:avLst>
          </a:prstGeom>
          <a:solidFill>
            <a:schemeClr val="tx1">
              <a:lumMod val="95000"/>
              <a:lumOff val="5000"/>
              <a:alpha val="64000"/>
            </a:schemeClr>
          </a:solidFill>
          <a:ln/>
        </p:spPr>
        <p:txBody>
          <a:bodyPr/>
          <a:lstStyle/>
          <a:p>
            <a:endParaRPr lang="fa-IR"/>
          </a:p>
        </p:txBody>
      </p:sp>
      <p:sp>
        <p:nvSpPr>
          <p:cNvPr id="9" name="Text 7">
            <a:extLst>
              <a:ext uri="{FF2B5EF4-FFF2-40B4-BE49-F238E27FC236}">
                <a16:creationId xmlns:a16="http://schemas.microsoft.com/office/drawing/2014/main" id="{8A272F94-9267-C191-A3A9-DF24C2B2E359}"/>
              </a:ext>
            </a:extLst>
          </p:cNvPr>
          <p:cNvSpPr/>
          <p:nvPr/>
        </p:nvSpPr>
        <p:spPr>
          <a:xfrm>
            <a:off x="10420957" y="-3172385"/>
            <a:ext cx="2835235" cy="354330"/>
          </a:xfrm>
          <a:prstGeom prst="rect">
            <a:avLst/>
          </a:prstGeom>
          <a:noFill/>
          <a:ln/>
        </p:spPr>
        <p:txBody>
          <a:bodyPr wrap="none" lIns="0" tIns="0" rIns="0" bIns="0" rtlCol="0" anchor="t"/>
          <a:lstStyle/>
          <a:p>
            <a:pPr marL="0" indent="0"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Fujitsu</a:t>
            </a:r>
            <a:endParaRPr lang="en-US" sz="2200" dirty="0">
              <a:cs typeface="B Nazanin" panose="00000400000000000000" pitchFamily="2" charset="-78"/>
            </a:endParaRPr>
          </a:p>
        </p:txBody>
      </p:sp>
      <p:sp>
        <p:nvSpPr>
          <p:cNvPr id="13" name="Text 8">
            <a:extLst>
              <a:ext uri="{FF2B5EF4-FFF2-40B4-BE49-F238E27FC236}">
                <a16:creationId xmlns:a16="http://schemas.microsoft.com/office/drawing/2014/main" id="{1D5BAD2E-4C96-930C-EEF7-BCD4B69857EB}"/>
              </a:ext>
            </a:extLst>
          </p:cNvPr>
          <p:cNvSpPr/>
          <p:nvPr/>
        </p:nvSpPr>
        <p:spPr>
          <a:xfrm>
            <a:off x="10420837" y="-2500515"/>
            <a:ext cx="3211235"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دامنه: خدمات ابری</a:t>
            </a:r>
            <a:endParaRPr lang="en-US" sz="1750" dirty="0">
              <a:cs typeface="B Nazanin" panose="00000400000000000000" pitchFamily="2" charset="-78"/>
            </a:endParaRPr>
          </a:p>
        </p:txBody>
      </p:sp>
      <p:sp>
        <p:nvSpPr>
          <p:cNvPr id="16" name="Text 9">
            <a:extLst>
              <a:ext uri="{FF2B5EF4-FFF2-40B4-BE49-F238E27FC236}">
                <a16:creationId xmlns:a16="http://schemas.microsoft.com/office/drawing/2014/main" id="{BA0E1438-D914-2554-7163-01CC232E9BB9}"/>
              </a:ext>
            </a:extLst>
          </p:cNvPr>
          <p:cNvSpPr/>
          <p:nvPr/>
        </p:nvSpPr>
        <p:spPr>
          <a:xfrm>
            <a:off x="10420837" y="-2058317"/>
            <a:ext cx="32112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نتیجه: افزایش اعتماد مشتریان بین‌المللی</a:t>
            </a:r>
            <a:endParaRPr lang="en-US" sz="1750" dirty="0">
              <a:cs typeface="B Nazanin" panose="00000400000000000000" pitchFamily="2" charset="-78"/>
            </a:endParaRPr>
          </a:p>
        </p:txBody>
      </p:sp>
      <p:sp>
        <p:nvSpPr>
          <p:cNvPr id="4" name="Oval 3">
            <a:extLst>
              <a:ext uri="{FF2B5EF4-FFF2-40B4-BE49-F238E27FC236}">
                <a16:creationId xmlns:a16="http://schemas.microsoft.com/office/drawing/2014/main" id="{522ED31F-6A26-7C4F-F52B-7620BD300EE1}"/>
              </a:ext>
            </a:extLst>
          </p:cNvPr>
          <p:cNvSpPr/>
          <p:nvPr/>
        </p:nvSpPr>
        <p:spPr>
          <a:xfrm>
            <a:off x="13571815" y="7155488"/>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11</a:t>
            </a:r>
            <a:endParaRPr lang="fa-IR" dirty="0"/>
          </a:p>
        </p:txBody>
      </p:sp>
    </p:spTree>
    <p:extLst>
      <p:ext uri="{BB962C8B-B14F-4D97-AF65-F5344CB8AC3E}">
        <p14:creationId xmlns:p14="http://schemas.microsoft.com/office/powerpoint/2010/main" val="2579778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 0"/>
          <p:cNvSpPr/>
          <p:nvPr/>
        </p:nvSpPr>
        <p:spPr>
          <a:xfrm>
            <a:off x="6518139" y="658339"/>
            <a:ext cx="7556421" cy="1417558"/>
          </a:xfrm>
          <a:prstGeom prst="rect">
            <a:avLst/>
          </a:prstGeom>
          <a:noFill/>
          <a:ln/>
        </p:spPr>
        <p:txBody>
          <a:bodyPr wrap="square" lIns="0" tIns="0" rIns="0" bIns="0" rtlCol="0" anchor="t"/>
          <a:lstStyle/>
          <a:p>
            <a:pPr marL="0" indent="0" algn="r" rtl="1">
              <a:lnSpc>
                <a:spcPts val="5550"/>
              </a:lnSpc>
              <a:buNone/>
            </a:pPr>
            <a:r>
              <a:rPr lang="en-US" sz="4450">
                <a:latin typeface="Tomorrow Semi Bold" pitchFamily="34" charset="0"/>
                <a:ea typeface="Tomorrow Semi Bold" pitchFamily="34" charset="-122"/>
                <a:cs typeface="B Nazanin" panose="00000400000000000000" pitchFamily="2" charset="-78"/>
              </a:rPr>
              <a:t>نمونه‌هایی از پیاده‌سازی موفق ISO 27001 در شرکت‌ها</a:t>
            </a:r>
            <a:endParaRPr lang="en-US" sz="4450" dirty="0">
              <a:cs typeface="B Nazanin" panose="00000400000000000000" pitchFamily="2" charset="-78"/>
            </a:endParaRPr>
          </a:p>
        </p:txBody>
      </p:sp>
      <p:sp>
        <p:nvSpPr>
          <p:cNvPr id="48" name="Rectangle 47">
            <a:extLst>
              <a:ext uri="{FF2B5EF4-FFF2-40B4-BE49-F238E27FC236}">
                <a16:creationId xmlns:a16="http://schemas.microsoft.com/office/drawing/2014/main" id="{A5A70144-E67A-D428-352E-1D6CEA4C5603}"/>
              </a:ext>
            </a:extLst>
          </p:cNvPr>
          <p:cNvSpPr/>
          <p:nvPr/>
        </p:nvSpPr>
        <p:spPr>
          <a:xfrm>
            <a:off x="-124460" y="-21101"/>
            <a:ext cx="14869833" cy="8652768"/>
          </a:xfrm>
          <a:prstGeom prst="rect">
            <a:avLst/>
          </a:prstGeom>
          <a:gradFill>
            <a:gsLst>
              <a:gs pos="0">
                <a:schemeClr val="tx1">
                  <a:lumMod val="95000"/>
                  <a:lumOff val="5000"/>
                  <a:alpha val="0"/>
                </a:schemeClr>
              </a:gs>
              <a:gs pos="76000">
                <a:schemeClr val="tx1">
                  <a:lumMod val="95000"/>
                  <a:lumOff val="5000"/>
                </a:schemeClr>
              </a:gs>
            </a:gsLst>
            <a:lin ang="10800000" scaled="0"/>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2" name="Rectangle: Rounded Corners 31">
            <a:extLst>
              <a:ext uri="{FF2B5EF4-FFF2-40B4-BE49-F238E27FC236}">
                <a16:creationId xmlns:a16="http://schemas.microsoft.com/office/drawing/2014/main" id="{5EC7FE3C-64AF-E984-E9A2-D4BCE03C9980}"/>
              </a:ext>
            </a:extLst>
          </p:cNvPr>
          <p:cNvSpPr/>
          <p:nvPr/>
        </p:nvSpPr>
        <p:spPr>
          <a:xfrm>
            <a:off x="924044" y="2206942"/>
            <a:ext cx="944880" cy="4044576"/>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3" name="Rectangle: Rounded Corners 32">
            <a:extLst>
              <a:ext uri="{FF2B5EF4-FFF2-40B4-BE49-F238E27FC236}">
                <a16:creationId xmlns:a16="http://schemas.microsoft.com/office/drawing/2014/main" id="{0FE024E6-C269-F360-5E41-FB740D258525}"/>
              </a:ext>
            </a:extLst>
          </p:cNvPr>
          <p:cNvSpPr/>
          <p:nvPr/>
        </p:nvSpPr>
        <p:spPr>
          <a:xfrm>
            <a:off x="1975562" y="1764548"/>
            <a:ext cx="944880" cy="5234403"/>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4" name="Rectangle: Rounded Corners 33">
            <a:extLst>
              <a:ext uri="{FF2B5EF4-FFF2-40B4-BE49-F238E27FC236}">
                <a16:creationId xmlns:a16="http://schemas.microsoft.com/office/drawing/2014/main" id="{06F6508E-1A6A-A0A8-9D1D-92E54EC9044B}"/>
              </a:ext>
            </a:extLst>
          </p:cNvPr>
          <p:cNvSpPr/>
          <p:nvPr/>
        </p:nvSpPr>
        <p:spPr>
          <a:xfrm>
            <a:off x="3027080" y="1053703"/>
            <a:ext cx="944880" cy="6080760"/>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5" name="Rectangle: Rounded Corners 34">
            <a:extLst>
              <a:ext uri="{FF2B5EF4-FFF2-40B4-BE49-F238E27FC236}">
                <a16:creationId xmlns:a16="http://schemas.microsoft.com/office/drawing/2014/main" id="{57F32ABF-7157-1CE0-8127-2F1313FA2241}"/>
              </a:ext>
            </a:extLst>
          </p:cNvPr>
          <p:cNvSpPr/>
          <p:nvPr/>
        </p:nvSpPr>
        <p:spPr>
          <a:xfrm>
            <a:off x="4096894" y="2075897"/>
            <a:ext cx="944880" cy="4458772"/>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6" name="Rectangle: Rounded Corners 35">
            <a:extLst>
              <a:ext uri="{FF2B5EF4-FFF2-40B4-BE49-F238E27FC236}">
                <a16:creationId xmlns:a16="http://schemas.microsoft.com/office/drawing/2014/main" id="{5A277771-D6B0-0AF5-EE2B-F4D30ADDA3C1}"/>
              </a:ext>
            </a:extLst>
          </p:cNvPr>
          <p:cNvSpPr/>
          <p:nvPr/>
        </p:nvSpPr>
        <p:spPr>
          <a:xfrm>
            <a:off x="5130116" y="1326793"/>
            <a:ext cx="944880" cy="6080760"/>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7" name="Rectangle: Rounded Corners 36">
            <a:extLst>
              <a:ext uri="{FF2B5EF4-FFF2-40B4-BE49-F238E27FC236}">
                <a16:creationId xmlns:a16="http://schemas.microsoft.com/office/drawing/2014/main" id="{41D5222E-0AF3-B4D2-81A0-C72C1ED54F3C}"/>
              </a:ext>
            </a:extLst>
          </p:cNvPr>
          <p:cNvSpPr/>
          <p:nvPr/>
        </p:nvSpPr>
        <p:spPr>
          <a:xfrm>
            <a:off x="6181634" y="1902384"/>
            <a:ext cx="944880" cy="4958732"/>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8" name="Rectangle: Rounded Corners 37">
            <a:extLst>
              <a:ext uri="{FF2B5EF4-FFF2-40B4-BE49-F238E27FC236}">
                <a16:creationId xmlns:a16="http://schemas.microsoft.com/office/drawing/2014/main" id="{F36FCC61-7D79-41C1-E74C-B0E7BF44AEF7}"/>
              </a:ext>
            </a:extLst>
          </p:cNvPr>
          <p:cNvSpPr/>
          <p:nvPr/>
        </p:nvSpPr>
        <p:spPr>
          <a:xfrm>
            <a:off x="7233152" y="2891432"/>
            <a:ext cx="944880" cy="2917150"/>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Shape 1">
            <a:extLst>
              <a:ext uri="{FF2B5EF4-FFF2-40B4-BE49-F238E27FC236}">
                <a16:creationId xmlns:a16="http://schemas.microsoft.com/office/drawing/2014/main" id="{D5C8DF63-8F30-8A45-9582-C3AB5B4AC981}"/>
              </a:ext>
            </a:extLst>
          </p:cNvPr>
          <p:cNvSpPr/>
          <p:nvPr/>
        </p:nvSpPr>
        <p:spPr>
          <a:xfrm>
            <a:off x="10157433" y="2560236"/>
            <a:ext cx="3664863" cy="2917150"/>
          </a:xfrm>
          <a:prstGeom prst="roundRect">
            <a:avLst>
              <a:gd name="adj" fmla="val 6721"/>
            </a:avLst>
          </a:prstGeom>
          <a:solidFill>
            <a:schemeClr val="tx1">
              <a:lumMod val="95000"/>
              <a:lumOff val="5000"/>
              <a:alpha val="64000"/>
            </a:schemeClr>
          </a:solidFill>
          <a:ln/>
        </p:spPr>
        <p:txBody>
          <a:bodyPr/>
          <a:lstStyle/>
          <a:p>
            <a:endParaRPr lang="fa-IR"/>
          </a:p>
        </p:txBody>
      </p:sp>
      <p:sp>
        <p:nvSpPr>
          <p:cNvPr id="10" name="Text 7"/>
          <p:cNvSpPr/>
          <p:nvPr/>
        </p:nvSpPr>
        <p:spPr>
          <a:xfrm>
            <a:off x="10402662" y="2786455"/>
            <a:ext cx="2835235" cy="354330"/>
          </a:xfrm>
          <a:prstGeom prst="rect">
            <a:avLst/>
          </a:prstGeom>
          <a:noFill/>
          <a:ln/>
        </p:spPr>
        <p:txBody>
          <a:bodyPr wrap="none" lIns="0" tIns="0" rIns="0" bIns="0" rtlCol="0" anchor="t"/>
          <a:lstStyle/>
          <a:p>
            <a:pPr marL="0" indent="0"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Fujitsu</a:t>
            </a:r>
            <a:endParaRPr lang="en-US" sz="2200" dirty="0">
              <a:cs typeface="B Nazanin" panose="00000400000000000000" pitchFamily="2" charset="-78"/>
            </a:endParaRPr>
          </a:p>
        </p:txBody>
      </p:sp>
      <p:sp>
        <p:nvSpPr>
          <p:cNvPr id="11" name="Text 8"/>
          <p:cNvSpPr/>
          <p:nvPr/>
        </p:nvSpPr>
        <p:spPr>
          <a:xfrm>
            <a:off x="10402542" y="3458325"/>
            <a:ext cx="3211235"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دامنه: خدمات ابری</a:t>
            </a:r>
            <a:endParaRPr lang="en-US" sz="1750" dirty="0">
              <a:cs typeface="B Nazanin" panose="00000400000000000000" pitchFamily="2" charset="-78"/>
            </a:endParaRPr>
          </a:p>
        </p:txBody>
      </p:sp>
      <p:sp>
        <p:nvSpPr>
          <p:cNvPr id="12" name="Text 9"/>
          <p:cNvSpPr/>
          <p:nvPr/>
        </p:nvSpPr>
        <p:spPr>
          <a:xfrm>
            <a:off x="10402542" y="3900523"/>
            <a:ext cx="32112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نتیجه: افزایش اعتماد مشتریان بین‌المللی</a:t>
            </a:r>
            <a:endParaRPr lang="en-US" sz="1750" dirty="0">
              <a:cs typeface="B Nazanin" panose="00000400000000000000" pitchFamily="2" charset="-78"/>
            </a:endParaRPr>
          </a:p>
        </p:txBody>
      </p:sp>
      <p:sp>
        <p:nvSpPr>
          <p:cNvPr id="62" name="Shape 1">
            <a:extLst>
              <a:ext uri="{FF2B5EF4-FFF2-40B4-BE49-F238E27FC236}">
                <a16:creationId xmlns:a16="http://schemas.microsoft.com/office/drawing/2014/main" id="{4540C2B1-05D5-4BE5-DBDA-B38E15759023}"/>
              </a:ext>
            </a:extLst>
          </p:cNvPr>
          <p:cNvSpPr/>
          <p:nvPr/>
        </p:nvSpPr>
        <p:spPr>
          <a:xfrm>
            <a:off x="10157433" y="-3787240"/>
            <a:ext cx="3664863" cy="2917150"/>
          </a:xfrm>
          <a:prstGeom prst="roundRect">
            <a:avLst>
              <a:gd name="adj" fmla="val 5927"/>
            </a:avLst>
          </a:prstGeom>
          <a:solidFill>
            <a:schemeClr val="tx1">
              <a:lumMod val="95000"/>
              <a:lumOff val="5000"/>
              <a:alpha val="66000"/>
            </a:schemeClr>
          </a:solidFill>
          <a:ln/>
        </p:spPr>
        <p:txBody>
          <a:bodyPr/>
          <a:lstStyle/>
          <a:p>
            <a:endParaRPr lang="fa-IR"/>
          </a:p>
        </p:txBody>
      </p:sp>
      <p:sp>
        <p:nvSpPr>
          <p:cNvPr id="63" name="Text 2">
            <a:extLst>
              <a:ext uri="{FF2B5EF4-FFF2-40B4-BE49-F238E27FC236}">
                <a16:creationId xmlns:a16="http://schemas.microsoft.com/office/drawing/2014/main" id="{7B127289-D87E-3EAA-A7E6-59EFF799F4C3}"/>
              </a:ext>
            </a:extLst>
          </p:cNvPr>
          <p:cNvSpPr/>
          <p:nvPr/>
        </p:nvSpPr>
        <p:spPr>
          <a:xfrm>
            <a:off x="10384247" y="-3560426"/>
            <a:ext cx="2835235" cy="354330"/>
          </a:xfrm>
          <a:prstGeom prst="rect">
            <a:avLst/>
          </a:prstGeom>
          <a:noFill/>
          <a:ln/>
        </p:spPr>
        <p:txBody>
          <a:bodyPr wrap="none" lIns="0" tIns="0" rIns="0" bIns="0" rtlCol="0" anchor="t"/>
          <a:lstStyle/>
          <a:p>
            <a:pPr marL="0" indent="0"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Vodafone UK</a:t>
            </a:r>
            <a:endParaRPr lang="en-US" sz="2200" dirty="0">
              <a:cs typeface="B Nazanin" panose="00000400000000000000" pitchFamily="2" charset="-78"/>
            </a:endParaRPr>
          </a:p>
        </p:txBody>
      </p:sp>
      <p:sp>
        <p:nvSpPr>
          <p:cNvPr id="64" name="Text 3">
            <a:extLst>
              <a:ext uri="{FF2B5EF4-FFF2-40B4-BE49-F238E27FC236}">
                <a16:creationId xmlns:a16="http://schemas.microsoft.com/office/drawing/2014/main" id="{2FB6EBE6-1E77-447A-A4B2-0B19358FFEC7}"/>
              </a:ext>
            </a:extLst>
          </p:cNvPr>
          <p:cNvSpPr/>
          <p:nvPr/>
        </p:nvSpPr>
        <p:spPr>
          <a:xfrm>
            <a:off x="10384247" y="-3070007"/>
            <a:ext cx="3211235"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دامنه: خدمات مخابراتی</a:t>
            </a:r>
            <a:endParaRPr lang="en-US" sz="1750" dirty="0">
              <a:cs typeface="B Nazanin" panose="00000400000000000000" pitchFamily="2" charset="-78"/>
            </a:endParaRPr>
          </a:p>
        </p:txBody>
      </p:sp>
      <p:sp>
        <p:nvSpPr>
          <p:cNvPr id="65" name="Text 4">
            <a:extLst>
              <a:ext uri="{FF2B5EF4-FFF2-40B4-BE49-F238E27FC236}">
                <a16:creationId xmlns:a16="http://schemas.microsoft.com/office/drawing/2014/main" id="{1876B2D3-CCFF-4A24-0C41-9AE0C101E3AD}"/>
              </a:ext>
            </a:extLst>
          </p:cNvPr>
          <p:cNvSpPr/>
          <p:nvPr/>
        </p:nvSpPr>
        <p:spPr>
          <a:xfrm>
            <a:off x="10384246" y="-2497038"/>
            <a:ext cx="32112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اهداف: حفاظت از اطلاعات مشترکین</a:t>
            </a:r>
            <a:endParaRPr lang="en-US" sz="1750" dirty="0">
              <a:cs typeface="B Nazanin" panose="00000400000000000000" pitchFamily="2" charset="-78"/>
            </a:endParaRPr>
          </a:p>
        </p:txBody>
      </p:sp>
      <p:sp>
        <p:nvSpPr>
          <p:cNvPr id="66" name="Text 5">
            <a:extLst>
              <a:ext uri="{FF2B5EF4-FFF2-40B4-BE49-F238E27FC236}">
                <a16:creationId xmlns:a16="http://schemas.microsoft.com/office/drawing/2014/main" id="{B13C8982-8577-DF2D-44A7-95D8B7FA04A8}"/>
              </a:ext>
            </a:extLst>
          </p:cNvPr>
          <p:cNvSpPr/>
          <p:nvPr/>
        </p:nvSpPr>
        <p:spPr>
          <a:xfrm>
            <a:off x="10384247" y="-1822709"/>
            <a:ext cx="32112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err="1">
                <a:solidFill>
                  <a:srgbClr val="C9C9C0"/>
                </a:solidFill>
                <a:latin typeface="Tomorrow" pitchFamily="34" charset="0"/>
                <a:ea typeface="Tomorrow" pitchFamily="34" charset="-122"/>
                <a:cs typeface="B Nazanin" panose="00000400000000000000" pitchFamily="2" charset="-78"/>
              </a:rPr>
              <a:t>نتایج</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کاهش</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شکایات</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امنیتی</a:t>
            </a:r>
            <a:r>
              <a:rPr lang="en-US" sz="1750" dirty="0">
                <a:solidFill>
                  <a:srgbClr val="C9C9C0"/>
                </a:solidFill>
                <a:latin typeface="Tomorrow" pitchFamily="34" charset="0"/>
                <a:ea typeface="Tomorrow" pitchFamily="34" charset="-122"/>
                <a:cs typeface="B Nazanin" panose="00000400000000000000" pitchFamily="2" charset="-78"/>
              </a:rPr>
              <a:t> و </a:t>
            </a:r>
            <a:r>
              <a:rPr lang="en-US" sz="1750" dirty="0" err="1">
                <a:solidFill>
                  <a:srgbClr val="C9C9C0"/>
                </a:solidFill>
                <a:latin typeface="Tomorrow" pitchFamily="34" charset="0"/>
                <a:ea typeface="Tomorrow" pitchFamily="34" charset="-122"/>
                <a:cs typeface="B Nazanin" panose="00000400000000000000" pitchFamily="2" charset="-78"/>
              </a:rPr>
              <a:t>موفقیت</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در</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مزایده‌های</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دولتی</a:t>
            </a:r>
            <a:endParaRPr lang="en-US" sz="1750" dirty="0">
              <a:cs typeface="B Nazanin" panose="00000400000000000000" pitchFamily="2" charset="-78"/>
            </a:endParaRPr>
          </a:p>
        </p:txBody>
      </p:sp>
      <p:sp>
        <p:nvSpPr>
          <p:cNvPr id="2" name="Oval 1">
            <a:extLst>
              <a:ext uri="{FF2B5EF4-FFF2-40B4-BE49-F238E27FC236}">
                <a16:creationId xmlns:a16="http://schemas.microsoft.com/office/drawing/2014/main" id="{9A4681CE-6AC8-9159-6324-3F54C71BB89F}"/>
              </a:ext>
            </a:extLst>
          </p:cNvPr>
          <p:cNvSpPr/>
          <p:nvPr/>
        </p:nvSpPr>
        <p:spPr>
          <a:xfrm>
            <a:off x="13571815" y="7155488"/>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11</a:t>
            </a:r>
            <a:endParaRPr lang="fa-I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a:extLst>
            <a:ext uri="{FF2B5EF4-FFF2-40B4-BE49-F238E27FC236}">
              <a16:creationId xmlns:a16="http://schemas.microsoft.com/office/drawing/2014/main" id="{7192C67D-7179-6C36-D67C-7CFEEC36C36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98381CF-AF6A-B492-ED56-F3566176E648}"/>
              </a:ext>
            </a:extLst>
          </p:cNvPr>
          <p:cNvSpPr/>
          <p:nvPr/>
        </p:nvSpPr>
        <p:spPr>
          <a:xfrm>
            <a:off x="6518139" y="658339"/>
            <a:ext cx="7556421" cy="1417558"/>
          </a:xfrm>
          <a:prstGeom prst="rect">
            <a:avLst/>
          </a:prstGeom>
          <a:noFill/>
          <a:ln/>
        </p:spPr>
        <p:txBody>
          <a:bodyPr wrap="square" lIns="0" tIns="0" rIns="0" bIns="0" rtlCol="0" anchor="t"/>
          <a:lstStyle/>
          <a:p>
            <a:pPr marL="0" indent="0" algn="r" rtl="1">
              <a:lnSpc>
                <a:spcPts val="5550"/>
              </a:lnSpc>
              <a:buNone/>
            </a:pPr>
            <a:r>
              <a:rPr lang="en-US" sz="4450">
                <a:latin typeface="Tomorrow Semi Bold" pitchFamily="34" charset="0"/>
                <a:ea typeface="Tomorrow Semi Bold" pitchFamily="34" charset="-122"/>
                <a:cs typeface="B Nazanin" panose="00000400000000000000" pitchFamily="2" charset="-78"/>
              </a:rPr>
              <a:t>نمونه‌هایی از پیاده‌سازی موفق ISO 27001 در شرکت‌ها</a:t>
            </a:r>
            <a:endParaRPr lang="en-US" sz="4450" dirty="0">
              <a:cs typeface="B Nazanin" panose="00000400000000000000" pitchFamily="2" charset="-78"/>
            </a:endParaRPr>
          </a:p>
        </p:txBody>
      </p:sp>
      <p:sp>
        <p:nvSpPr>
          <p:cNvPr id="48" name="Rectangle 47">
            <a:extLst>
              <a:ext uri="{FF2B5EF4-FFF2-40B4-BE49-F238E27FC236}">
                <a16:creationId xmlns:a16="http://schemas.microsoft.com/office/drawing/2014/main" id="{4D45C78D-FCDF-CCC8-3082-8E80B782CF5B}"/>
              </a:ext>
            </a:extLst>
          </p:cNvPr>
          <p:cNvSpPr/>
          <p:nvPr/>
        </p:nvSpPr>
        <p:spPr>
          <a:xfrm>
            <a:off x="-85904" y="-33611"/>
            <a:ext cx="14869833" cy="8652768"/>
          </a:xfrm>
          <a:prstGeom prst="rect">
            <a:avLst/>
          </a:prstGeom>
          <a:gradFill>
            <a:gsLst>
              <a:gs pos="0">
                <a:schemeClr val="tx1">
                  <a:lumMod val="95000"/>
                  <a:lumOff val="5000"/>
                  <a:alpha val="0"/>
                </a:schemeClr>
              </a:gs>
              <a:gs pos="76000">
                <a:schemeClr val="tx1">
                  <a:lumMod val="95000"/>
                  <a:lumOff val="5000"/>
                </a:schemeClr>
              </a:gs>
            </a:gsLst>
            <a:lin ang="10800000" scaled="0"/>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2" name="Rectangle: Rounded Corners 31">
            <a:extLst>
              <a:ext uri="{FF2B5EF4-FFF2-40B4-BE49-F238E27FC236}">
                <a16:creationId xmlns:a16="http://schemas.microsoft.com/office/drawing/2014/main" id="{03E28172-102A-5D09-84D2-2174CF260921}"/>
              </a:ext>
            </a:extLst>
          </p:cNvPr>
          <p:cNvSpPr/>
          <p:nvPr/>
        </p:nvSpPr>
        <p:spPr>
          <a:xfrm>
            <a:off x="924044" y="2206942"/>
            <a:ext cx="944880" cy="4044576"/>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3" name="Rectangle: Rounded Corners 32">
            <a:extLst>
              <a:ext uri="{FF2B5EF4-FFF2-40B4-BE49-F238E27FC236}">
                <a16:creationId xmlns:a16="http://schemas.microsoft.com/office/drawing/2014/main" id="{A3BF77BA-DF02-83B9-791B-BC8ED2F7448A}"/>
              </a:ext>
            </a:extLst>
          </p:cNvPr>
          <p:cNvSpPr/>
          <p:nvPr/>
        </p:nvSpPr>
        <p:spPr>
          <a:xfrm>
            <a:off x="1975562" y="1764548"/>
            <a:ext cx="944880" cy="5885932"/>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4" name="Rectangle: Rounded Corners 33">
            <a:extLst>
              <a:ext uri="{FF2B5EF4-FFF2-40B4-BE49-F238E27FC236}">
                <a16:creationId xmlns:a16="http://schemas.microsoft.com/office/drawing/2014/main" id="{2895E09C-F8F1-573E-CA57-A6F9BB65F822}"/>
              </a:ext>
            </a:extLst>
          </p:cNvPr>
          <p:cNvSpPr/>
          <p:nvPr/>
        </p:nvSpPr>
        <p:spPr>
          <a:xfrm>
            <a:off x="3063672" y="2075897"/>
            <a:ext cx="944880" cy="4754879"/>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5" name="Rectangle: Rounded Corners 34">
            <a:extLst>
              <a:ext uri="{FF2B5EF4-FFF2-40B4-BE49-F238E27FC236}">
                <a16:creationId xmlns:a16="http://schemas.microsoft.com/office/drawing/2014/main" id="{EF9229C5-8258-6F5C-E662-14BD82596342}"/>
              </a:ext>
            </a:extLst>
          </p:cNvPr>
          <p:cNvSpPr/>
          <p:nvPr/>
        </p:nvSpPr>
        <p:spPr>
          <a:xfrm>
            <a:off x="4096894" y="2075897"/>
            <a:ext cx="944880" cy="5574583"/>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6" name="Rectangle: Rounded Corners 35">
            <a:extLst>
              <a:ext uri="{FF2B5EF4-FFF2-40B4-BE49-F238E27FC236}">
                <a16:creationId xmlns:a16="http://schemas.microsoft.com/office/drawing/2014/main" id="{07A62723-A5B2-2231-82FE-DEF1211134B7}"/>
              </a:ext>
            </a:extLst>
          </p:cNvPr>
          <p:cNvSpPr/>
          <p:nvPr/>
        </p:nvSpPr>
        <p:spPr>
          <a:xfrm>
            <a:off x="5148412" y="2210517"/>
            <a:ext cx="944880" cy="4327443"/>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7" name="Rectangle: Rounded Corners 36">
            <a:extLst>
              <a:ext uri="{FF2B5EF4-FFF2-40B4-BE49-F238E27FC236}">
                <a16:creationId xmlns:a16="http://schemas.microsoft.com/office/drawing/2014/main" id="{E968F6E9-797C-EA80-2D8D-CF26CCF44B22}"/>
              </a:ext>
            </a:extLst>
          </p:cNvPr>
          <p:cNvSpPr/>
          <p:nvPr/>
        </p:nvSpPr>
        <p:spPr>
          <a:xfrm>
            <a:off x="6181634" y="1902384"/>
            <a:ext cx="944880" cy="5245176"/>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8" name="Rectangle: Rounded Corners 37">
            <a:extLst>
              <a:ext uri="{FF2B5EF4-FFF2-40B4-BE49-F238E27FC236}">
                <a16:creationId xmlns:a16="http://schemas.microsoft.com/office/drawing/2014/main" id="{E426DBB0-FFFE-20DE-46EC-02D6069787DB}"/>
              </a:ext>
            </a:extLst>
          </p:cNvPr>
          <p:cNvSpPr/>
          <p:nvPr/>
        </p:nvSpPr>
        <p:spPr>
          <a:xfrm>
            <a:off x="7214856" y="2337386"/>
            <a:ext cx="944880" cy="3783688"/>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Shape 1">
            <a:extLst>
              <a:ext uri="{FF2B5EF4-FFF2-40B4-BE49-F238E27FC236}">
                <a16:creationId xmlns:a16="http://schemas.microsoft.com/office/drawing/2014/main" id="{B9CBED0C-169E-1E94-CDCF-B469D88B867A}"/>
              </a:ext>
            </a:extLst>
          </p:cNvPr>
          <p:cNvSpPr/>
          <p:nvPr/>
        </p:nvSpPr>
        <p:spPr>
          <a:xfrm>
            <a:off x="10402542" y="8631667"/>
            <a:ext cx="3664863" cy="2917150"/>
          </a:xfrm>
          <a:prstGeom prst="roundRect">
            <a:avLst>
              <a:gd name="adj" fmla="val 6721"/>
            </a:avLst>
          </a:prstGeom>
          <a:solidFill>
            <a:schemeClr val="tx1">
              <a:lumMod val="95000"/>
              <a:lumOff val="5000"/>
              <a:alpha val="64000"/>
            </a:schemeClr>
          </a:solidFill>
          <a:ln/>
        </p:spPr>
        <p:txBody>
          <a:bodyPr/>
          <a:lstStyle/>
          <a:p>
            <a:endParaRPr lang="fa-IR"/>
          </a:p>
        </p:txBody>
      </p:sp>
      <p:sp>
        <p:nvSpPr>
          <p:cNvPr id="10" name="Text 7">
            <a:extLst>
              <a:ext uri="{FF2B5EF4-FFF2-40B4-BE49-F238E27FC236}">
                <a16:creationId xmlns:a16="http://schemas.microsoft.com/office/drawing/2014/main" id="{00922F75-FA0E-8FF6-EDEB-E2330D3E16BF}"/>
              </a:ext>
            </a:extLst>
          </p:cNvPr>
          <p:cNvSpPr/>
          <p:nvPr/>
        </p:nvSpPr>
        <p:spPr>
          <a:xfrm>
            <a:off x="10647771" y="8857886"/>
            <a:ext cx="2835235" cy="354330"/>
          </a:xfrm>
          <a:prstGeom prst="rect">
            <a:avLst/>
          </a:prstGeom>
          <a:noFill/>
          <a:ln/>
        </p:spPr>
        <p:txBody>
          <a:bodyPr wrap="none" lIns="0" tIns="0" rIns="0" bIns="0" rtlCol="0" anchor="t"/>
          <a:lstStyle/>
          <a:p>
            <a:pPr marL="0" indent="0"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Fujitsu</a:t>
            </a:r>
            <a:endParaRPr lang="en-US" sz="2200" dirty="0">
              <a:cs typeface="B Nazanin" panose="00000400000000000000" pitchFamily="2" charset="-78"/>
            </a:endParaRPr>
          </a:p>
        </p:txBody>
      </p:sp>
      <p:sp>
        <p:nvSpPr>
          <p:cNvPr id="11" name="Text 8">
            <a:extLst>
              <a:ext uri="{FF2B5EF4-FFF2-40B4-BE49-F238E27FC236}">
                <a16:creationId xmlns:a16="http://schemas.microsoft.com/office/drawing/2014/main" id="{8AEF58A8-2C7D-2866-02DE-F65C97E3B06E}"/>
              </a:ext>
            </a:extLst>
          </p:cNvPr>
          <p:cNvSpPr/>
          <p:nvPr/>
        </p:nvSpPr>
        <p:spPr>
          <a:xfrm>
            <a:off x="10647651" y="9529756"/>
            <a:ext cx="3211235"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دامنه: خدمات ابری</a:t>
            </a:r>
            <a:endParaRPr lang="en-US" sz="1750" dirty="0">
              <a:cs typeface="B Nazanin" panose="00000400000000000000" pitchFamily="2" charset="-78"/>
            </a:endParaRPr>
          </a:p>
        </p:txBody>
      </p:sp>
      <p:sp>
        <p:nvSpPr>
          <p:cNvPr id="12" name="Text 9">
            <a:extLst>
              <a:ext uri="{FF2B5EF4-FFF2-40B4-BE49-F238E27FC236}">
                <a16:creationId xmlns:a16="http://schemas.microsoft.com/office/drawing/2014/main" id="{96E03F88-9D63-6929-76B2-0B25647EC2C0}"/>
              </a:ext>
            </a:extLst>
          </p:cNvPr>
          <p:cNvSpPr/>
          <p:nvPr/>
        </p:nvSpPr>
        <p:spPr>
          <a:xfrm>
            <a:off x="10647651" y="9971954"/>
            <a:ext cx="32112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نتیجه: افزایش اعتماد مشتریان بین‌المللی</a:t>
            </a:r>
            <a:endParaRPr lang="en-US" sz="1750" dirty="0">
              <a:cs typeface="B Nazanin" panose="00000400000000000000" pitchFamily="2" charset="-78"/>
            </a:endParaRPr>
          </a:p>
        </p:txBody>
      </p:sp>
      <p:sp>
        <p:nvSpPr>
          <p:cNvPr id="25" name="Shape 1">
            <a:extLst>
              <a:ext uri="{FF2B5EF4-FFF2-40B4-BE49-F238E27FC236}">
                <a16:creationId xmlns:a16="http://schemas.microsoft.com/office/drawing/2014/main" id="{2499D573-6215-F364-2D30-AB0FC77A3F5D}"/>
              </a:ext>
            </a:extLst>
          </p:cNvPr>
          <p:cNvSpPr/>
          <p:nvPr/>
        </p:nvSpPr>
        <p:spPr>
          <a:xfrm>
            <a:off x="10157433" y="-3253405"/>
            <a:ext cx="3664863" cy="2917150"/>
          </a:xfrm>
          <a:prstGeom prst="roundRect">
            <a:avLst>
              <a:gd name="adj" fmla="val 6324"/>
            </a:avLst>
          </a:prstGeom>
          <a:solidFill>
            <a:schemeClr val="tx1">
              <a:lumMod val="95000"/>
              <a:lumOff val="5000"/>
              <a:alpha val="65000"/>
            </a:schemeClr>
          </a:solidFill>
          <a:ln/>
        </p:spPr>
        <p:txBody>
          <a:bodyPr/>
          <a:lstStyle/>
          <a:p>
            <a:endParaRPr lang="fa-IR"/>
          </a:p>
        </p:txBody>
      </p:sp>
      <p:sp>
        <p:nvSpPr>
          <p:cNvPr id="26" name="Text 11">
            <a:extLst>
              <a:ext uri="{FF2B5EF4-FFF2-40B4-BE49-F238E27FC236}">
                <a16:creationId xmlns:a16="http://schemas.microsoft.com/office/drawing/2014/main" id="{7B3242E8-9E00-19C7-C80B-74517F5FA030}"/>
              </a:ext>
            </a:extLst>
          </p:cNvPr>
          <p:cNvSpPr/>
          <p:nvPr/>
        </p:nvSpPr>
        <p:spPr>
          <a:xfrm>
            <a:off x="10486603" y="-2851489"/>
            <a:ext cx="2835235" cy="354330"/>
          </a:xfrm>
          <a:prstGeom prst="rect">
            <a:avLst/>
          </a:prstGeom>
          <a:noFill/>
          <a:ln/>
        </p:spPr>
        <p:txBody>
          <a:bodyPr wrap="none" lIns="0" tIns="0" rIns="0" bIns="0" rtlCol="0" anchor="t"/>
          <a:lstStyle/>
          <a:p>
            <a:pPr marL="0" indent="0"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فناپ ایران</a:t>
            </a:r>
            <a:endParaRPr lang="en-US" sz="2200" dirty="0">
              <a:cs typeface="B Nazanin" panose="00000400000000000000" pitchFamily="2" charset="-78"/>
            </a:endParaRPr>
          </a:p>
        </p:txBody>
      </p:sp>
      <p:sp>
        <p:nvSpPr>
          <p:cNvPr id="27" name="Text 12">
            <a:extLst>
              <a:ext uri="{FF2B5EF4-FFF2-40B4-BE49-F238E27FC236}">
                <a16:creationId xmlns:a16="http://schemas.microsoft.com/office/drawing/2014/main" id="{CA91E821-2BED-FAC2-4B40-8B64AFF75840}"/>
              </a:ext>
            </a:extLst>
          </p:cNvPr>
          <p:cNvSpPr/>
          <p:nvPr/>
        </p:nvSpPr>
        <p:spPr>
          <a:xfrm>
            <a:off x="6219045" y="-2223514"/>
            <a:ext cx="7102793"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دامنه: فناوری مالی</a:t>
            </a:r>
            <a:endParaRPr lang="en-US" sz="1750" dirty="0">
              <a:cs typeface="B Nazanin" panose="00000400000000000000" pitchFamily="2" charset="-78"/>
            </a:endParaRPr>
          </a:p>
        </p:txBody>
      </p:sp>
      <p:sp>
        <p:nvSpPr>
          <p:cNvPr id="28" name="Text 5">
            <a:extLst>
              <a:ext uri="{FF2B5EF4-FFF2-40B4-BE49-F238E27FC236}">
                <a16:creationId xmlns:a16="http://schemas.microsoft.com/office/drawing/2014/main" id="{3726E7EE-E39F-A4CF-7C26-22582B218958}"/>
              </a:ext>
            </a:extLst>
          </p:cNvPr>
          <p:cNvSpPr/>
          <p:nvPr/>
        </p:nvSpPr>
        <p:spPr>
          <a:xfrm>
            <a:off x="10329241" y="-1600896"/>
            <a:ext cx="2992596"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err="1">
                <a:solidFill>
                  <a:srgbClr val="C9C9C0"/>
                </a:solidFill>
                <a:latin typeface="Tomorrow" pitchFamily="34" charset="0"/>
                <a:ea typeface="Tomorrow" pitchFamily="34" charset="-122"/>
                <a:cs typeface="B Nazanin" panose="00000400000000000000" pitchFamily="2" charset="-78"/>
              </a:rPr>
              <a:t>نتایج</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تطابق</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کامل</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با</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مقررات</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بانک</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مرکزی</a:t>
            </a:r>
            <a:r>
              <a:rPr lang="en-US" sz="1750" dirty="0">
                <a:solidFill>
                  <a:srgbClr val="C9C9C0"/>
                </a:solidFill>
                <a:latin typeface="Tomorrow" pitchFamily="34" charset="0"/>
                <a:ea typeface="Tomorrow" pitchFamily="34" charset="-122"/>
                <a:cs typeface="B Nazanin" panose="00000400000000000000" pitchFamily="2" charset="-78"/>
              </a:rPr>
              <a:t> و </a:t>
            </a:r>
            <a:r>
              <a:rPr lang="en-US" sz="1750" dirty="0" err="1">
                <a:solidFill>
                  <a:srgbClr val="C9C9C0"/>
                </a:solidFill>
                <a:latin typeface="Tomorrow" pitchFamily="34" charset="0"/>
                <a:ea typeface="Tomorrow" pitchFamily="34" charset="-122"/>
                <a:cs typeface="B Nazanin" panose="00000400000000000000" pitchFamily="2" charset="-78"/>
              </a:rPr>
              <a:t>افزایش</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اعتماد</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سازمانی</a:t>
            </a:r>
            <a:endParaRPr lang="en-US" sz="1750" dirty="0">
              <a:cs typeface="B Nazanin" panose="00000400000000000000" pitchFamily="2" charset="-78"/>
            </a:endParaRPr>
          </a:p>
        </p:txBody>
      </p:sp>
      <p:sp>
        <p:nvSpPr>
          <p:cNvPr id="4" name="Shape 1">
            <a:extLst>
              <a:ext uri="{FF2B5EF4-FFF2-40B4-BE49-F238E27FC236}">
                <a16:creationId xmlns:a16="http://schemas.microsoft.com/office/drawing/2014/main" id="{366A0951-8696-FFED-4991-F945426270B7}"/>
              </a:ext>
            </a:extLst>
          </p:cNvPr>
          <p:cNvSpPr/>
          <p:nvPr/>
        </p:nvSpPr>
        <p:spPr>
          <a:xfrm>
            <a:off x="10041493" y="2442948"/>
            <a:ext cx="3664863" cy="2917150"/>
          </a:xfrm>
          <a:prstGeom prst="roundRect">
            <a:avLst>
              <a:gd name="adj" fmla="val 5927"/>
            </a:avLst>
          </a:prstGeom>
          <a:solidFill>
            <a:schemeClr val="tx1">
              <a:lumMod val="95000"/>
              <a:lumOff val="5000"/>
              <a:alpha val="66000"/>
            </a:schemeClr>
          </a:solidFill>
          <a:ln/>
        </p:spPr>
        <p:txBody>
          <a:bodyPr/>
          <a:lstStyle/>
          <a:p>
            <a:endParaRPr lang="fa-IR"/>
          </a:p>
        </p:txBody>
      </p:sp>
      <p:sp>
        <p:nvSpPr>
          <p:cNvPr id="5" name="Text 2">
            <a:extLst>
              <a:ext uri="{FF2B5EF4-FFF2-40B4-BE49-F238E27FC236}">
                <a16:creationId xmlns:a16="http://schemas.microsoft.com/office/drawing/2014/main" id="{B2EF7036-C00A-423D-9234-FB3F2C914024}"/>
              </a:ext>
            </a:extLst>
          </p:cNvPr>
          <p:cNvSpPr/>
          <p:nvPr/>
        </p:nvSpPr>
        <p:spPr>
          <a:xfrm>
            <a:off x="10268307" y="2669762"/>
            <a:ext cx="2835235" cy="354330"/>
          </a:xfrm>
          <a:prstGeom prst="rect">
            <a:avLst/>
          </a:prstGeom>
          <a:noFill/>
          <a:ln/>
        </p:spPr>
        <p:txBody>
          <a:bodyPr wrap="none" lIns="0" tIns="0" rIns="0" bIns="0" rtlCol="0" anchor="t"/>
          <a:lstStyle/>
          <a:p>
            <a:pPr marL="0" indent="0"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Vodafone UK</a:t>
            </a:r>
            <a:endParaRPr lang="en-US" sz="2200" dirty="0">
              <a:cs typeface="B Nazanin" panose="00000400000000000000" pitchFamily="2" charset="-78"/>
            </a:endParaRPr>
          </a:p>
        </p:txBody>
      </p:sp>
      <p:sp>
        <p:nvSpPr>
          <p:cNvPr id="6" name="Text 3">
            <a:extLst>
              <a:ext uri="{FF2B5EF4-FFF2-40B4-BE49-F238E27FC236}">
                <a16:creationId xmlns:a16="http://schemas.microsoft.com/office/drawing/2014/main" id="{B7A2A809-9A05-C492-F11B-7ED78C9A7EB5}"/>
              </a:ext>
            </a:extLst>
          </p:cNvPr>
          <p:cNvSpPr/>
          <p:nvPr/>
        </p:nvSpPr>
        <p:spPr>
          <a:xfrm>
            <a:off x="10268307" y="3160181"/>
            <a:ext cx="3211235"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دامنه: خدمات مخابراتی</a:t>
            </a:r>
            <a:endParaRPr lang="en-US" sz="1750" dirty="0">
              <a:cs typeface="B Nazanin" panose="00000400000000000000" pitchFamily="2" charset="-78"/>
            </a:endParaRPr>
          </a:p>
        </p:txBody>
      </p:sp>
      <p:sp>
        <p:nvSpPr>
          <p:cNvPr id="7" name="Text 4">
            <a:extLst>
              <a:ext uri="{FF2B5EF4-FFF2-40B4-BE49-F238E27FC236}">
                <a16:creationId xmlns:a16="http://schemas.microsoft.com/office/drawing/2014/main" id="{75F87476-E0A6-7CE8-A7D4-B697DD48ACC0}"/>
              </a:ext>
            </a:extLst>
          </p:cNvPr>
          <p:cNvSpPr/>
          <p:nvPr/>
        </p:nvSpPr>
        <p:spPr>
          <a:xfrm>
            <a:off x="10268306" y="3733150"/>
            <a:ext cx="32112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اهداف: حفاظت از اطلاعات مشترکین</a:t>
            </a:r>
            <a:endParaRPr lang="en-US" sz="1750" dirty="0">
              <a:cs typeface="B Nazanin" panose="00000400000000000000" pitchFamily="2" charset="-78"/>
            </a:endParaRPr>
          </a:p>
        </p:txBody>
      </p:sp>
      <p:sp>
        <p:nvSpPr>
          <p:cNvPr id="8" name="Text 5">
            <a:extLst>
              <a:ext uri="{FF2B5EF4-FFF2-40B4-BE49-F238E27FC236}">
                <a16:creationId xmlns:a16="http://schemas.microsoft.com/office/drawing/2014/main" id="{BAB9A483-8F0E-C4E8-006A-D1480AE103AD}"/>
              </a:ext>
            </a:extLst>
          </p:cNvPr>
          <p:cNvSpPr/>
          <p:nvPr/>
        </p:nvSpPr>
        <p:spPr>
          <a:xfrm>
            <a:off x="10268307" y="4407479"/>
            <a:ext cx="32112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err="1">
                <a:solidFill>
                  <a:srgbClr val="C9C9C0"/>
                </a:solidFill>
                <a:latin typeface="Tomorrow" pitchFamily="34" charset="0"/>
                <a:ea typeface="Tomorrow" pitchFamily="34" charset="-122"/>
                <a:cs typeface="B Nazanin" panose="00000400000000000000" pitchFamily="2" charset="-78"/>
              </a:rPr>
              <a:t>نتایج</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کاهش</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شکایات</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امنیتی</a:t>
            </a:r>
            <a:r>
              <a:rPr lang="en-US" sz="1750" dirty="0">
                <a:solidFill>
                  <a:srgbClr val="C9C9C0"/>
                </a:solidFill>
                <a:latin typeface="Tomorrow" pitchFamily="34" charset="0"/>
                <a:ea typeface="Tomorrow" pitchFamily="34" charset="-122"/>
                <a:cs typeface="B Nazanin" panose="00000400000000000000" pitchFamily="2" charset="-78"/>
              </a:rPr>
              <a:t> و </a:t>
            </a:r>
            <a:r>
              <a:rPr lang="en-US" sz="1750" dirty="0" err="1">
                <a:solidFill>
                  <a:srgbClr val="C9C9C0"/>
                </a:solidFill>
                <a:latin typeface="Tomorrow" pitchFamily="34" charset="0"/>
                <a:ea typeface="Tomorrow" pitchFamily="34" charset="-122"/>
                <a:cs typeface="B Nazanin" panose="00000400000000000000" pitchFamily="2" charset="-78"/>
              </a:rPr>
              <a:t>موفقیت</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در</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مزایده‌های</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دولتی</a:t>
            </a:r>
            <a:endParaRPr lang="en-US" sz="1750" dirty="0">
              <a:cs typeface="B Nazanin" panose="00000400000000000000" pitchFamily="2" charset="-78"/>
            </a:endParaRPr>
          </a:p>
        </p:txBody>
      </p:sp>
      <p:sp>
        <p:nvSpPr>
          <p:cNvPr id="2" name="Oval 1">
            <a:extLst>
              <a:ext uri="{FF2B5EF4-FFF2-40B4-BE49-F238E27FC236}">
                <a16:creationId xmlns:a16="http://schemas.microsoft.com/office/drawing/2014/main" id="{903BE29C-AC85-D556-1B6D-B2917B2B0867}"/>
              </a:ext>
            </a:extLst>
          </p:cNvPr>
          <p:cNvSpPr/>
          <p:nvPr/>
        </p:nvSpPr>
        <p:spPr>
          <a:xfrm>
            <a:off x="13571815" y="7155488"/>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11</a:t>
            </a:r>
            <a:endParaRPr lang="fa-IR" dirty="0"/>
          </a:p>
        </p:txBody>
      </p:sp>
    </p:spTree>
    <p:extLst>
      <p:ext uri="{BB962C8B-B14F-4D97-AF65-F5344CB8AC3E}">
        <p14:creationId xmlns:p14="http://schemas.microsoft.com/office/powerpoint/2010/main" val="3743908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a:extLst>
            <a:ext uri="{FF2B5EF4-FFF2-40B4-BE49-F238E27FC236}">
              <a16:creationId xmlns:a16="http://schemas.microsoft.com/office/drawing/2014/main" id="{B0488CB8-5641-3DD9-F81F-E13FB3DDC97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507AAE1-2471-7D9D-2D39-FFEE5B4567CB}"/>
              </a:ext>
            </a:extLst>
          </p:cNvPr>
          <p:cNvSpPr/>
          <p:nvPr/>
        </p:nvSpPr>
        <p:spPr>
          <a:xfrm>
            <a:off x="6518139" y="658339"/>
            <a:ext cx="7556421" cy="1417558"/>
          </a:xfrm>
          <a:prstGeom prst="rect">
            <a:avLst/>
          </a:prstGeom>
          <a:noFill/>
          <a:ln/>
        </p:spPr>
        <p:txBody>
          <a:bodyPr wrap="square" lIns="0" tIns="0" rIns="0" bIns="0" rtlCol="0" anchor="t"/>
          <a:lstStyle/>
          <a:p>
            <a:pPr marL="0" indent="0" algn="r" rtl="1">
              <a:lnSpc>
                <a:spcPts val="5550"/>
              </a:lnSpc>
              <a:buNone/>
            </a:pPr>
            <a:r>
              <a:rPr lang="en-US" sz="4450" dirty="0" err="1">
                <a:latin typeface="Tomorrow Semi Bold" pitchFamily="34" charset="0"/>
                <a:ea typeface="Tomorrow Semi Bold" pitchFamily="34" charset="-122"/>
                <a:cs typeface="B Nazanin" panose="00000400000000000000" pitchFamily="2" charset="-78"/>
              </a:rPr>
              <a:t>نمونه‌هایی</a:t>
            </a:r>
            <a:r>
              <a:rPr lang="en-US" sz="4450" dirty="0">
                <a:latin typeface="Tomorrow Semi Bold" pitchFamily="34" charset="0"/>
                <a:ea typeface="Tomorrow Semi Bold" pitchFamily="34" charset="-122"/>
                <a:cs typeface="B Nazanin" panose="00000400000000000000" pitchFamily="2" charset="-78"/>
              </a:rPr>
              <a:t> </a:t>
            </a:r>
            <a:r>
              <a:rPr lang="en-US" sz="4450" dirty="0" err="1">
                <a:latin typeface="Tomorrow Semi Bold" pitchFamily="34" charset="0"/>
                <a:ea typeface="Tomorrow Semi Bold" pitchFamily="34" charset="-122"/>
                <a:cs typeface="B Nazanin" panose="00000400000000000000" pitchFamily="2" charset="-78"/>
              </a:rPr>
              <a:t>از</a:t>
            </a:r>
            <a:r>
              <a:rPr lang="en-US" sz="4450" dirty="0">
                <a:latin typeface="Tomorrow Semi Bold" pitchFamily="34" charset="0"/>
                <a:ea typeface="Tomorrow Semi Bold" pitchFamily="34" charset="-122"/>
                <a:cs typeface="B Nazanin" panose="00000400000000000000" pitchFamily="2" charset="-78"/>
              </a:rPr>
              <a:t> </a:t>
            </a:r>
            <a:r>
              <a:rPr lang="en-US" sz="4450" dirty="0" err="1">
                <a:latin typeface="Tomorrow Semi Bold" pitchFamily="34" charset="0"/>
                <a:ea typeface="Tomorrow Semi Bold" pitchFamily="34" charset="-122"/>
                <a:cs typeface="B Nazanin" panose="00000400000000000000" pitchFamily="2" charset="-78"/>
              </a:rPr>
              <a:t>پیاده‌سازی</a:t>
            </a:r>
            <a:r>
              <a:rPr lang="en-US" sz="4450" dirty="0">
                <a:latin typeface="Tomorrow Semi Bold" pitchFamily="34" charset="0"/>
                <a:ea typeface="Tomorrow Semi Bold" pitchFamily="34" charset="-122"/>
                <a:cs typeface="B Nazanin" panose="00000400000000000000" pitchFamily="2" charset="-78"/>
              </a:rPr>
              <a:t> </a:t>
            </a:r>
            <a:r>
              <a:rPr lang="en-US" sz="4450" dirty="0" err="1">
                <a:latin typeface="Tomorrow Semi Bold" pitchFamily="34" charset="0"/>
                <a:ea typeface="Tomorrow Semi Bold" pitchFamily="34" charset="-122"/>
                <a:cs typeface="B Nazanin" panose="00000400000000000000" pitchFamily="2" charset="-78"/>
              </a:rPr>
              <a:t>موفق</a:t>
            </a:r>
            <a:r>
              <a:rPr lang="en-US" sz="4450" dirty="0">
                <a:latin typeface="Tomorrow Semi Bold" pitchFamily="34" charset="0"/>
                <a:ea typeface="Tomorrow Semi Bold" pitchFamily="34" charset="-122"/>
                <a:cs typeface="B Nazanin" panose="00000400000000000000" pitchFamily="2" charset="-78"/>
              </a:rPr>
              <a:t> ISO 27001 </a:t>
            </a:r>
            <a:r>
              <a:rPr lang="en-US" sz="4450" dirty="0" err="1">
                <a:latin typeface="Tomorrow Semi Bold" pitchFamily="34" charset="0"/>
                <a:ea typeface="Tomorrow Semi Bold" pitchFamily="34" charset="-122"/>
                <a:cs typeface="B Nazanin" panose="00000400000000000000" pitchFamily="2" charset="-78"/>
              </a:rPr>
              <a:t>در</a:t>
            </a:r>
            <a:r>
              <a:rPr lang="en-US" sz="4450" dirty="0">
                <a:latin typeface="Tomorrow Semi Bold" pitchFamily="34" charset="0"/>
                <a:ea typeface="Tomorrow Semi Bold" pitchFamily="34" charset="-122"/>
                <a:cs typeface="B Nazanin" panose="00000400000000000000" pitchFamily="2" charset="-78"/>
              </a:rPr>
              <a:t> </a:t>
            </a:r>
            <a:r>
              <a:rPr lang="en-US" sz="4450" dirty="0" err="1">
                <a:latin typeface="Tomorrow Semi Bold" pitchFamily="34" charset="0"/>
                <a:ea typeface="Tomorrow Semi Bold" pitchFamily="34" charset="-122"/>
                <a:cs typeface="B Nazanin" panose="00000400000000000000" pitchFamily="2" charset="-78"/>
              </a:rPr>
              <a:t>شرکت‌ها</a:t>
            </a:r>
            <a:endParaRPr lang="en-US" sz="4450" dirty="0">
              <a:cs typeface="B Nazanin" panose="00000400000000000000" pitchFamily="2" charset="-78"/>
            </a:endParaRPr>
          </a:p>
        </p:txBody>
      </p:sp>
      <p:sp>
        <p:nvSpPr>
          <p:cNvPr id="4" name="Shape 1">
            <a:extLst>
              <a:ext uri="{FF2B5EF4-FFF2-40B4-BE49-F238E27FC236}">
                <a16:creationId xmlns:a16="http://schemas.microsoft.com/office/drawing/2014/main" id="{22D96D7A-A943-AB65-BAE1-A32933ED10E6}"/>
              </a:ext>
            </a:extLst>
          </p:cNvPr>
          <p:cNvSpPr/>
          <p:nvPr/>
        </p:nvSpPr>
        <p:spPr>
          <a:xfrm>
            <a:off x="10157433" y="9502279"/>
            <a:ext cx="3664863" cy="2917150"/>
          </a:xfrm>
          <a:prstGeom prst="roundRect">
            <a:avLst>
              <a:gd name="adj" fmla="val 5927"/>
            </a:avLst>
          </a:prstGeom>
          <a:solidFill>
            <a:schemeClr val="tx1">
              <a:lumMod val="95000"/>
              <a:lumOff val="5000"/>
              <a:alpha val="65000"/>
            </a:schemeClr>
          </a:solidFill>
          <a:ln/>
        </p:spPr>
        <p:txBody>
          <a:bodyPr/>
          <a:lstStyle/>
          <a:p>
            <a:endParaRPr lang="fa-IR"/>
          </a:p>
        </p:txBody>
      </p:sp>
      <p:sp>
        <p:nvSpPr>
          <p:cNvPr id="5" name="Text 2">
            <a:extLst>
              <a:ext uri="{FF2B5EF4-FFF2-40B4-BE49-F238E27FC236}">
                <a16:creationId xmlns:a16="http://schemas.microsoft.com/office/drawing/2014/main" id="{C9AA2547-43B2-3918-D02C-1A1C88139128}"/>
              </a:ext>
            </a:extLst>
          </p:cNvPr>
          <p:cNvSpPr/>
          <p:nvPr/>
        </p:nvSpPr>
        <p:spPr>
          <a:xfrm>
            <a:off x="10384247" y="9729093"/>
            <a:ext cx="2835235" cy="354330"/>
          </a:xfrm>
          <a:prstGeom prst="rect">
            <a:avLst/>
          </a:prstGeom>
          <a:noFill/>
          <a:ln/>
        </p:spPr>
        <p:txBody>
          <a:bodyPr wrap="none" lIns="0" tIns="0" rIns="0" bIns="0" rtlCol="0" anchor="t"/>
          <a:lstStyle/>
          <a:p>
            <a:pPr marL="0" indent="0"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Vodafone UK</a:t>
            </a:r>
            <a:endParaRPr lang="en-US" sz="2200" dirty="0">
              <a:cs typeface="B Nazanin" panose="00000400000000000000" pitchFamily="2" charset="-78"/>
            </a:endParaRPr>
          </a:p>
        </p:txBody>
      </p:sp>
      <p:sp>
        <p:nvSpPr>
          <p:cNvPr id="6" name="Text 3">
            <a:extLst>
              <a:ext uri="{FF2B5EF4-FFF2-40B4-BE49-F238E27FC236}">
                <a16:creationId xmlns:a16="http://schemas.microsoft.com/office/drawing/2014/main" id="{46CF38BF-8441-B39A-3F8A-B840D49066D7}"/>
              </a:ext>
            </a:extLst>
          </p:cNvPr>
          <p:cNvSpPr/>
          <p:nvPr/>
        </p:nvSpPr>
        <p:spPr>
          <a:xfrm>
            <a:off x="10384247" y="10219512"/>
            <a:ext cx="3211235"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دامنه: خدمات مخابراتی</a:t>
            </a:r>
            <a:endParaRPr lang="en-US" sz="1750" dirty="0">
              <a:cs typeface="B Nazanin" panose="00000400000000000000" pitchFamily="2" charset="-78"/>
            </a:endParaRPr>
          </a:p>
        </p:txBody>
      </p:sp>
      <p:sp>
        <p:nvSpPr>
          <p:cNvPr id="7" name="Text 4">
            <a:extLst>
              <a:ext uri="{FF2B5EF4-FFF2-40B4-BE49-F238E27FC236}">
                <a16:creationId xmlns:a16="http://schemas.microsoft.com/office/drawing/2014/main" id="{69555B36-9D22-32BF-4059-791BC47233DA}"/>
              </a:ext>
            </a:extLst>
          </p:cNvPr>
          <p:cNvSpPr/>
          <p:nvPr/>
        </p:nvSpPr>
        <p:spPr>
          <a:xfrm>
            <a:off x="10384246" y="10792481"/>
            <a:ext cx="32112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اهداف: حفاظت از اطلاعات مشترکین</a:t>
            </a:r>
            <a:endParaRPr lang="en-US" sz="1750" dirty="0">
              <a:cs typeface="B Nazanin" panose="00000400000000000000" pitchFamily="2" charset="-78"/>
            </a:endParaRPr>
          </a:p>
        </p:txBody>
      </p:sp>
      <p:sp>
        <p:nvSpPr>
          <p:cNvPr id="8" name="Text 5">
            <a:extLst>
              <a:ext uri="{FF2B5EF4-FFF2-40B4-BE49-F238E27FC236}">
                <a16:creationId xmlns:a16="http://schemas.microsoft.com/office/drawing/2014/main" id="{2F690CCE-DB60-0A5B-4F26-F8AE2A06B9D7}"/>
              </a:ext>
            </a:extLst>
          </p:cNvPr>
          <p:cNvSpPr/>
          <p:nvPr/>
        </p:nvSpPr>
        <p:spPr>
          <a:xfrm>
            <a:off x="10384247" y="11466810"/>
            <a:ext cx="3211235"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err="1">
                <a:solidFill>
                  <a:srgbClr val="C9C9C0"/>
                </a:solidFill>
                <a:latin typeface="Tomorrow" pitchFamily="34" charset="0"/>
                <a:ea typeface="Tomorrow" pitchFamily="34" charset="-122"/>
                <a:cs typeface="B Nazanin" panose="00000400000000000000" pitchFamily="2" charset="-78"/>
              </a:rPr>
              <a:t>نتایج</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کاهش</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شکایات</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امنیتی</a:t>
            </a:r>
            <a:r>
              <a:rPr lang="en-US" sz="1750" dirty="0">
                <a:solidFill>
                  <a:srgbClr val="C9C9C0"/>
                </a:solidFill>
                <a:latin typeface="Tomorrow" pitchFamily="34" charset="0"/>
                <a:ea typeface="Tomorrow" pitchFamily="34" charset="-122"/>
                <a:cs typeface="B Nazanin" panose="00000400000000000000" pitchFamily="2" charset="-78"/>
              </a:rPr>
              <a:t> و </a:t>
            </a:r>
            <a:r>
              <a:rPr lang="en-US" sz="1750" dirty="0" err="1">
                <a:solidFill>
                  <a:srgbClr val="C9C9C0"/>
                </a:solidFill>
                <a:latin typeface="Tomorrow" pitchFamily="34" charset="0"/>
                <a:ea typeface="Tomorrow" pitchFamily="34" charset="-122"/>
                <a:cs typeface="B Nazanin" panose="00000400000000000000" pitchFamily="2" charset="-78"/>
              </a:rPr>
              <a:t>موفقیت</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در</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مزایده‌های</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دولتی</a:t>
            </a:r>
            <a:endParaRPr lang="en-US" sz="1750" dirty="0">
              <a:cs typeface="B Nazanin" panose="00000400000000000000" pitchFamily="2" charset="-78"/>
            </a:endParaRPr>
          </a:p>
        </p:txBody>
      </p:sp>
      <p:sp>
        <p:nvSpPr>
          <p:cNvPr id="48" name="Rectangle 47">
            <a:extLst>
              <a:ext uri="{FF2B5EF4-FFF2-40B4-BE49-F238E27FC236}">
                <a16:creationId xmlns:a16="http://schemas.microsoft.com/office/drawing/2014/main" id="{2C3A9437-F0BA-2CA6-3F97-8CCEA9ABF5F8}"/>
              </a:ext>
            </a:extLst>
          </p:cNvPr>
          <p:cNvSpPr/>
          <p:nvPr/>
        </p:nvSpPr>
        <p:spPr>
          <a:xfrm>
            <a:off x="-201765" y="-48578"/>
            <a:ext cx="14869833" cy="8652768"/>
          </a:xfrm>
          <a:prstGeom prst="rect">
            <a:avLst/>
          </a:prstGeom>
          <a:gradFill>
            <a:gsLst>
              <a:gs pos="0">
                <a:schemeClr val="tx1">
                  <a:lumMod val="95000"/>
                  <a:lumOff val="5000"/>
                  <a:alpha val="0"/>
                </a:schemeClr>
              </a:gs>
              <a:gs pos="76000">
                <a:schemeClr val="tx1">
                  <a:lumMod val="95000"/>
                  <a:lumOff val="5000"/>
                </a:schemeClr>
              </a:gs>
            </a:gsLst>
            <a:lin ang="10800000" scaled="0"/>
          </a:gra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2" name="Rectangle: Rounded Corners 31">
            <a:extLst>
              <a:ext uri="{FF2B5EF4-FFF2-40B4-BE49-F238E27FC236}">
                <a16:creationId xmlns:a16="http://schemas.microsoft.com/office/drawing/2014/main" id="{65C0D89C-83BF-A78B-FEEA-DC72AD4C206F}"/>
              </a:ext>
            </a:extLst>
          </p:cNvPr>
          <p:cNvSpPr/>
          <p:nvPr/>
        </p:nvSpPr>
        <p:spPr>
          <a:xfrm>
            <a:off x="905748" y="2571916"/>
            <a:ext cx="944880" cy="3325178"/>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3" name="Rectangle: Rounded Corners 32">
            <a:extLst>
              <a:ext uri="{FF2B5EF4-FFF2-40B4-BE49-F238E27FC236}">
                <a16:creationId xmlns:a16="http://schemas.microsoft.com/office/drawing/2014/main" id="{82749B80-15D5-E659-5F71-5FCCC4BCA929}"/>
              </a:ext>
            </a:extLst>
          </p:cNvPr>
          <p:cNvSpPr/>
          <p:nvPr/>
        </p:nvSpPr>
        <p:spPr>
          <a:xfrm>
            <a:off x="1975562" y="1977339"/>
            <a:ext cx="944880" cy="4514332"/>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4" name="Rectangle: Rounded Corners 33">
            <a:extLst>
              <a:ext uri="{FF2B5EF4-FFF2-40B4-BE49-F238E27FC236}">
                <a16:creationId xmlns:a16="http://schemas.microsoft.com/office/drawing/2014/main" id="{EB7948A2-FEA4-529C-C8ED-8C2EE2E2A9D1}"/>
              </a:ext>
            </a:extLst>
          </p:cNvPr>
          <p:cNvSpPr/>
          <p:nvPr/>
        </p:nvSpPr>
        <p:spPr>
          <a:xfrm>
            <a:off x="3027080" y="1431416"/>
            <a:ext cx="944880" cy="5606177"/>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5" name="Rectangle: Rounded Corners 34">
            <a:extLst>
              <a:ext uri="{FF2B5EF4-FFF2-40B4-BE49-F238E27FC236}">
                <a16:creationId xmlns:a16="http://schemas.microsoft.com/office/drawing/2014/main" id="{ACB8EA71-A1D1-3655-A35F-5068F6E8FDD6}"/>
              </a:ext>
            </a:extLst>
          </p:cNvPr>
          <p:cNvSpPr/>
          <p:nvPr/>
        </p:nvSpPr>
        <p:spPr>
          <a:xfrm>
            <a:off x="4096894" y="916670"/>
            <a:ext cx="944880" cy="6307090"/>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6" name="Rectangle: Rounded Corners 35">
            <a:extLst>
              <a:ext uri="{FF2B5EF4-FFF2-40B4-BE49-F238E27FC236}">
                <a16:creationId xmlns:a16="http://schemas.microsoft.com/office/drawing/2014/main" id="{E38CD4AD-8D72-BF93-2D76-E0FCED940E7B}"/>
              </a:ext>
            </a:extLst>
          </p:cNvPr>
          <p:cNvSpPr/>
          <p:nvPr/>
        </p:nvSpPr>
        <p:spPr>
          <a:xfrm>
            <a:off x="5130116" y="1326793"/>
            <a:ext cx="944880" cy="5710800"/>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7" name="Rectangle: Rounded Corners 36">
            <a:extLst>
              <a:ext uri="{FF2B5EF4-FFF2-40B4-BE49-F238E27FC236}">
                <a16:creationId xmlns:a16="http://schemas.microsoft.com/office/drawing/2014/main" id="{9FC575CF-247F-66BF-5BEE-733A6DA5A268}"/>
              </a:ext>
            </a:extLst>
          </p:cNvPr>
          <p:cNvSpPr/>
          <p:nvPr/>
        </p:nvSpPr>
        <p:spPr>
          <a:xfrm>
            <a:off x="6181634" y="1902384"/>
            <a:ext cx="944880" cy="4589287"/>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useBgFill="1">
        <p:nvSpPr>
          <p:cNvPr id="38" name="Rectangle: Rounded Corners 37">
            <a:extLst>
              <a:ext uri="{FF2B5EF4-FFF2-40B4-BE49-F238E27FC236}">
                <a16:creationId xmlns:a16="http://schemas.microsoft.com/office/drawing/2014/main" id="{3D5119DD-0565-8281-4B90-71BB793E569D}"/>
              </a:ext>
            </a:extLst>
          </p:cNvPr>
          <p:cNvSpPr/>
          <p:nvPr/>
        </p:nvSpPr>
        <p:spPr>
          <a:xfrm>
            <a:off x="7233152" y="2891432"/>
            <a:ext cx="944880" cy="3005662"/>
          </a:xfrm>
          <a:prstGeom prst="roundRect">
            <a:avLst>
              <a:gd name="adj" fmla="val 50000"/>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Shape 1">
            <a:extLst>
              <a:ext uri="{FF2B5EF4-FFF2-40B4-BE49-F238E27FC236}">
                <a16:creationId xmlns:a16="http://schemas.microsoft.com/office/drawing/2014/main" id="{38A57891-E694-EE48-007B-D3F72B4A647D}"/>
              </a:ext>
            </a:extLst>
          </p:cNvPr>
          <p:cNvSpPr/>
          <p:nvPr/>
        </p:nvSpPr>
        <p:spPr>
          <a:xfrm>
            <a:off x="10157433" y="2841711"/>
            <a:ext cx="3664863" cy="2917150"/>
          </a:xfrm>
          <a:prstGeom prst="roundRect">
            <a:avLst>
              <a:gd name="adj" fmla="val 6324"/>
            </a:avLst>
          </a:prstGeom>
          <a:solidFill>
            <a:schemeClr val="tx1">
              <a:lumMod val="95000"/>
              <a:lumOff val="5000"/>
              <a:alpha val="65000"/>
            </a:schemeClr>
          </a:solidFill>
          <a:ln/>
        </p:spPr>
        <p:txBody>
          <a:bodyPr/>
          <a:lstStyle/>
          <a:p>
            <a:endParaRPr lang="fa-IR"/>
          </a:p>
        </p:txBody>
      </p:sp>
      <p:sp>
        <p:nvSpPr>
          <p:cNvPr id="14" name="Text 11">
            <a:extLst>
              <a:ext uri="{FF2B5EF4-FFF2-40B4-BE49-F238E27FC236}">
                <a16:creationId xmlns:a16="http://schemas.microsoft.com/office/drawing/2014/main" id="{5978B3E7-EBB2-9C01-FEAC-EA6AADA7AB06}"/>
              </a:ext>
            </a:extLst>
          </p:cNvPr>
          <p:cNvSpPr/>
          <p:nvPr/>
        </p:nvSpPr>
        <p:spPr>
          <a:xfrm>
            <a:off x="10486603" y="3243627"/>
            <a:ext cx="2835235" cy="354330"/>
          </a:xfrm>
          <a:prstGeom prst="rect">
            <a:avLst/>
          </a:prstGeom>
          <a:noFill/>
          <a:ln/>
        </p:spPr>
        <p:txBody>
          <a:bodyPr wrap="none" lIns="0" tIns="0" rIns="0" bIns="0" rtlCol="0" anchor="t"/>
          <a:lstStyle/>
          <a:p>
            <a:pPr marL="0" indent="0"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فناپ ایران</a:t>
            </a:r>
            <a:endParaRPr lang="en-US" sz="2200" dirty="0">
              <a:cs typeface="B Nazanin" panose="00000400000000000000" pitchFamily="2" charset="-78"/>
            </a:endParaRPr>
          </a:p>
        </p:txBody>
      </p:sp>
      <p:sp>
        <p:nvSpPr>
          <p:cNvPr id="15" name="Text 12">
            <a:extLst>
              <a:ext uri="{FF2B5EF4-FFF2-40B4-BE49-F238E27FC236}">
                <a16:creationId xmlns:a16="http://schemas.microsoft.com/office/drawing/2014/main" id="{6C46ADD0-2605-FDA9-6E3C-67AC2F23592D}"/>
              </a:ext>
            </a:extLst>
          </p:cNvPr>
          <p:cNvSpPr/>
          <p:nvPr/>
        </p:nvSpPr>
        <p:spPr>
          <a:xfrm>
            <a:off x="6219045" y="3871602"/>
            <a:ext cx="7102793"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C9C9C0"/>
                </a:solidFill>
                <a:latin typeface="Tomorrow" pitchFamily="34" charset="0"/>
                <a:ea typeface="Tomorrow" pitchFamily="34" charset="-122"/>
                <a:cs typeface="B Nazanin" panose="00000400000000000000" pitchFamily="2" charset="-78"/>
              </a:rPr>
              <a:t>دامنه: فناوری مالی</a:t>
            </a:r>
            <a:endParaRPr lang="en-US" sz="1750" dirty="0">
              <a:cs typeface="B Nazanin" panose="00000400000000000000" pitchFamily="2" charset="-78"/>
            </a:endParaRPr>
          </a:p>
        </p:txBody>
      </p:sp>
      <p:sp>
        <p:nvSpPr>
          <p:cNvPr id="19" name="Text 5">
            <a:extLst>
              <a:ext uri="{FF2B5EF4-FFF2-40B4-BE49-F238E27FC236}">
                <a16:creationId xmlns:a16="http://schemas.microsoft.com/office/drawing/2014/main" id="{5A368807-2690-716C-49CA-6D9A102B4251}"/>
              </a:ext>
            </a:extLst>
          </p:cNvPr>
          <p:cNvSpPr/>
          <p:nvPr/>
        </p:nvSpPr>
        <p:spPr>
          <a:xfrm>
            <a:off x="10329241" y="4494220"/>
            <a:ext cx="2992596"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err="1">
                <a:solidFill>
                  <a:srgbClr val="C9C9C0"/>
                </a:solidFill>
                <a:latin typeface="Tomorrow" pitchFamily="34" charset="0"/>
                <a:ea typeface="Tomorrow" pitchFamily="34" charset="-122"/>
                <a:cs typeface="B Nazanin" panose="00000400000000000000" pitchFamily="2" charset="-78"/>
              </a:rPr>
              <a:t>نتایج</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تطابق</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کامل</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با</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مقررات</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بانک</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مرکزی</a:t>
            </a:r>
            <a:r>
              <a:rPr lang="en-US" sz="1750" dirty="0">
                <a:solidFill>
                  <a:srgbClr val="C9C9C0"/>
                </a:solidFill>
                <a:latin typeface="Tomorrow" pitchFamily="34" charset="0"/>
                <a:ea typeface="Tomorrow" pitchFamily="34" charset="-122"/>
                <a:cs typeface="B Nazanin" panose="00000400000000000000" pitchFamily="2" charset="-78"/>
              </a:rPr>
              <a:t> و </a:t>
            </a:r>
            <a:r>
              <a:rPr lang="en-US" sz="1750" dirty="0" err="1">
                <a:solidFill>
                  <a:srgbClr val="C9C9C0"/>
                </a:solidFill>
                <a:latin typeface="Tomorrow" pitchFamily="34" charset="0"/>
                <a:ea typeface="Tomorrow" pitchFamily="34" charset="-122"/>
                <a:cs typeface="B Nazanin" panose="00000400000000000000" pitchFamily="2" charset="-78"/>
              </a:rPr>
              <a:t>افزایش</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اعتماد</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سازمانی</a:t>
            </a:r>
            <a:endParaRPr lang="en-US" sz="1750" dirty="0">
              <a:cs typeface="B Nazanin" panose="00000400000000000000" pitchFamily="2" charset="-78"/>
            </a:endParaRPr>
          </a:p>
        </p:txBody>
      </p:sp>
      <p:sp>
        <p:nvSpPr>
          <p:cNvPr id="2" name="Oval 1">
            <a:extLst>
              <a:ext uri="{FF2B5EF4-FFF2-40B4-BE49-F238E27FC236}">
                <a16:creationId xmlns:a16="http://schemas.microsoft.com/office/drawing/2014/main" id="{52D162F8-1D25-31EF-464D-8FB74F890BC1}"/>
              </a:ext>
            </a:extLst>
          </p:cNvPr>
          <p:cNvSpPr/>
          <p:nvPr/>
        </p:nvSpPr>
        <p:spPr>
          <a:xfrm>
            <a:off x="13571815" y="7155488"/>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11</a:t>
            </a:r>
            <a:endParaRPr lang="fa-IR" dirty="0"/>
          </a:p>
        </p:txBody>
      </p:sp>
    </p:spTree>
    <p:extLst>
      <p:ext uri="{BB962C8B-B14F-4D97-AF65-F5344CB8AC3E}">
        <p14:creationId xmlns:p14="http://schemas.microsoft.com/office/powerpoint/2010/main" val="1802476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نتیجه‌گیری و اهمیت ISO/IEC 27001 در سازمان‌ها</a:t>
            </a:r>
            <a:endParaRPr lang="en-US" sz="4450" dirty="0">
              <a:cs typeface="B Nazanin" panose="00000400000000000000" pitchFamily="2" charset="-78"/>
            </a:endParaRPr>
          </a:p>
        </p:txBody>
      </p:sp>
      <p:pic>
        <p:nvPicPr>
          <p:cNvPr id="4" name="Image 1" descr="preencoded.png"/>
          <p:cNvPicPr>
            <a:picLocks noChangeAspect="1"/>
          </p:cNvPicPr>
          <p:nvPr/>
        </p:nvPicPr>
        <p:blipFill>
          <a:blip r:embed="rId4"/>
          <a:stretch>
            <a:fillRect/>
          </a:stretch>
        </p:blipFill>
        <p:spPr>
          <a:xfrm>
            <a:off x="7216140" y="2488883"/>
            <a:ext cx="1134070" cy="1669852"/>
          </a:xfrm>
          <a:prstGeom prst="rect">
            <a:avLst/>
          </a:prstGeom>
        </p:spPr>
      </p:pic>
      <p:sp>
        <p:nvSpPr>
          <p:cNvPr id="5" name="Text 1"/>
          <p:cNvSpPr/>
          <p:nvPr/>
        </p:nvSpPr>
        <p:spPr>
          <a:xfrm>
            <a:off x="4040743" y="2715697"/>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فراتر از چارچوب</a:t>
            </a:r>
            <a:endParaRPr lang="en-US" sz="2200" dirty="0">
              <a:cs typeface="B Nazanin" panose="00000400000000000000" pitchFamily="2" charset="-78"/>
            </a:endParaRPr>
          </a:p>
        </p:txBody>
      </p:sp>
      <p:sp>
        <p:nvSpPr>
          <p:cNvPr id="6" name="Text 2"/>
          <p:cNvSpPr/>
          <p:nvPr/>
        </p:nvSpPr>
        <p:spPr>
          <a:xfrm>
            <a:off x="793790" y="3206115"/>
            <a:ext cx="6082189" cy="725805"/>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ISO/IEC 27001 تنها یک استاندارد نیست؛ بلکه تبدیل به فرهنگی در سازمان می‌شود که امنیت را در تمامی سطوح حکمرانی می‌کند.</a:t>
            </a:r>
            <a:endParaRPr lang="en-US" sz="1750" dirty="0">
              <a:cs typeface="B Nazanin" panose="00000400000000000000" pitchFamily="2" charset="-78"/>
            </a:endParaRPr>
          </a:p>
        </p:txBody>
      </p:sp>
      <p:pic>
        <p:nvPicPr>
          <p:cNvPr id="7" name="Image 2" descr="preencoded.png"/>
          <p:cNvPicPr>
            <a:picLocks noChangeAspect="1"/>
          </p:cNvPicPr>
          <p:nvPr/>
        </p:nvPicPr>
        <p:blipFill>
          <a:blip r:embed="rId5"/>
          <a:stretch>
            <a:fillRect/>
          </a:stretch>
        </p:blipFill>
        <p:spPr>
          <a:xfrm>
            <a:off x="7216140" y="4158734"/>
            <a:ext cx="1134070" cy="1669852"/>
          </a:xfrm>
          <a:prstGeom prst="rect">
            <a:avLst/>
          </a:prstGeom>
        </p:spPr>
      </p:pic>
      <p:sp>
        <p:nvSpPr>
          <p:cNvPr id="8" name="Text 3"/>
          <p:cNvSpPr/>
          <p:nvPr/>
        </p:nvSpPr>
        <p:spPr>
          <a:xfrm>
            <a:off x="4004310" y="4385548"/>
            <a:ext cx="2871668"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افزایش شفافیت و انطباق</a:t>
            </a:r>
            <a:endParaRPr lang="en-US" sz="2200" dirty="0">
              <a:cs typeface="B Nazanin" panose="00000400000000000000" pitchFamily="2" charset="-78"/>
            </a:endParaRPr>
          </a:p>
        </p:txBody>
      </p:sp>
      <p:sp>
        <p:nvSpPr>
          <p:cNvPr id="9" name="Text 4"/>
          <p:cNvSpPr/>
          <p:nvPr/>
        </p:nvSpPr>
        <p:spPr>
          <a:xfrm>
            <a:off x="793790" y="4875967"/>
            <a:ext cx="6082189" cy="725805"/>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پیاده‌سازی مؤثر این چارچوب موجب بهبود شفافیت فرآیندها و انطباق با قوانين و مقررات می‌شود.</a:t>
            </a:r>
            <a:endParaRPr lang="en-US" sz="1750" dirty="0">
              <a:cs typeface="B Nazanin" panose="00000400000000000000" pitchFamily="2" charset="-78"/>
            </a:endParaRPr>
          </a:p>
        </p:txBody>
      </p:sp>
      <p:pic>
        <p:nvPicPr>
          <p:cNvPr id="10" name="Image 3" descr="preencoded.png"/>
          <p:cNvPicPr>
            <a:picLocks noChangeAspect="1"/>
          </p:cNvPicPr>
          <p:nvPr/>
        </p:nvPicPr>
        <p:blipFill>
          <a:blip r:embed="rId6"/>
          <a:stretch>
            <a:fillRect/>
          </a:stretch>
        </p:blipFill>
        <p:spPr>
          <a:xfrm>
            <a:off x="7216140" y="5828586"/>
            <a:ext cx="1134070" cy="1669852"/>
          </a:xfrm>
          <a:prstGeom prst="rect">
            <a:avLst/>
          </a:prstGeom>
        </p:spPr>
      </p:pic>
      <p:sp>
        <p:nvSpPr>
          <p:cNvPr id="11" name="Text 5"/>
          <p:cNvSpPr/>
          <p:nvPr/>
        </p:nvSpPr>
        <p:spPr>
          <a:xfrm>
            <a:off x="4040743" y="6055400"/>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اعتماد سازمانی</a:t>
            </a:r>
            <a:endParaRPr lang="en-US" sz="2200" dirty="0">
              <a:cs typeface="B Nazanin" panose="00000400000000000000" pitchFamily="2" charset="-78"/>
            </a:endParaRPr>
          </a:p>
        </p:txBody>
      </p:sp>
      <p:sp>
        <p:nvSpPr>
          <p:cNvPr id="12" name="Text 6"/>
          <p:cNvSpPr/>
          <p:nvPr/>
        </p:nvSpPr>
        <p:spPr>
          <a:xfrm>
            <a:off x="793790" y="6545818"/>
            <a:ext cx="6082189" cy="725805"/>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با به‌کارگیری استاندارد، اعتماد ذینفعان و مشتریان به امنیت و صحت عملکرد سازمان افزایش چشمگیری می‌یابد.</a:t>
            </a:r>
            <a:endParaRPr lang="en-US" sz="1750" dirty="0">
              <a:cs typeface="B Nazanin" panose="00000400000000000000" pitchFamily="2" charset="-78"/>
            </a:endParaRP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3E1C298B-F999-E7D2-DB08-0EAC9FF9049D}"/>
                  </a:ext>
                </a:extLst>
              </p:cNvPr>
              <p:cNvGraphicFramePr>
                <a:graphicFrameLocks noChangeAspect="1"/>
              </p:cNvGraphicFramePr>
              <p:nvPr>
                <p:extLst>
                  <p:ext uri="{D42A27DB-BD31-4B8C-83A1-F6EECF244321}">
                    <p14:modId xmlns:p14="http://schemas.microsoft.com/office/powerpoint/2010/main" val="1640826986"/>
                  </p:ext>
                </p:extLst>
              </p:nvPr>
            </p:nvGraphicFramePr>
            <p:xfrm>
              <a:off x="15618749" y="3444219"/>
              <a:ext cx="3369024" cy="3713238"/>
            </p:xfrm>
            <a:graphic>
              <a:graphicData uri="http://schemas.microsoft.com/office/drawing/2017/model3d">
                <am3d:model3d r:embed="rId7">
                  <am3d:spPr>
                    <a:xfrm>
                      <a:off x="0" y="0"/>
                      <a:ext cx="3369024" cy="3713238"/>
                    </a:xfrm>
                    <a:prstGeom prst="rect">
                      <a:avLst/>
                    </a:prstGeom>
                  </am3d:spPr>
                  <am3d:camera>
                    <am3d:pos x="0" y="0" z="77733438"/>
                    <am3d:up dx="0" dy="36000000" dz="0"/>
                    <am3d:lookAt x="0" y="0" z="0"/>
                    <am3d:perspective fov="2700000"/>
                  </am3d:camera>
                  <am3d:trans>
                    <am3d:meterPerModelUnit n="440913" d="1000000"/>
                    <am3d:preTrans dx="0" dy="2127121" dz="-1704193"/>
                    <am3d:scale>
                      <am3d:sx n="1000000" d="1000000"/>
                      <am3d:sy n="1000000" d="1000000"/>
                      <am3d:sz n="1000000" d="1000000"/>
                    </am3d:scale>
                    <am3d:rot ax="-10549618" ay="3606983" az="-10582813"/>
                    <am3d:postTrans dx="0" dy="0" dz="0"/>
                  </am3d:trans>
                  <am3d:raster rName="Office3DRenderer" rVer="16.0.8326">
                    <am3d:blip r:embed="rId8"/>
                  </am3d:raster>
                  <am3d:objViewport viewportSz="48748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3E1C298B-F999-E7D2-DB08-0EAC9FF9049D}"/>
                  </a:ext>
                </a:extLst>
              </p:cNvPr>
              <p:cNvPicPr>
                <a:picLocks noGrp="1" noRot="1" noChangeAspect="1" noMove="1" noResize="1" noEditPoints="1" noAdjustHandles="1" noChangeArrowheads="1" noChangeShapeType="1" noCrop="1"/>
              </p:cNvPicPr>
              <p:nvPr/>
            </p:nvPicPr>
            <p:blipFill>
              <a:blip r:embed="rId8"/>
              <a:stretch>
                <a:fillRect/>
              </a:stretch>
            </p:blipFill>
            <p:spPr>
              <a:xfrm>
                <a:off x="15618749" y="3444219"/>
                <a:ext cx="3369024" cy="371323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7F88ADBF-8A46-2BE0-88DA-0A97676AC458}"/>
                  </a:ext>
                </a:extLst>
              </p:cNvPr>
              <p:cNvGraphicFramePr>
                <a:graphicFrameLocks noChangeAspect="1"/>
              </p:cNvGraphicFramePr>
              <p:nvPr>
                <p:extLst>
                  <p:ext uri="{D42A27DB-BD31-4B8C-83A1-F6EECF244321}">
                    <p14:modId xmlns:p14="http://schemas.microsoft.com/office/powerpoint/2010/main" val="3369557122"/>
                  </p:ext>
                </p:extLst>
              </p:nvPr>
            </p:nvGraphicFramePr>
            <p:xfrm>
              <a:off x="-8437799" y="1342693"/>
              <a:ext cx="3195011" cy="2166477"/>
            </p:xfrm>
            <a:graphic>
              <a:graphicData uri="http://schemas.microsoft.com/office/drawing/2017/model3d">
                <am3d:model3d r:embed="rId9">
                  <am3d:spPr>
                    <a:xfrm>
                      <a:off x="0" y="0"/>
                      <a:ext cx="3195011" cy="2166477"/>
                    </a:xfrm>
                    <a:prstGeom prst="rect">
                      <a:avLst/>
                    </a:prstGeom>
                  </am3d:spPr>
                  <am3d:camera>
                    <am3d:pos x="0" y="0" z="72603775"/>
                    <am3d:up dx="0" dy="36000000" dz="0"/>
                    <am3d:lookAt x="0" y="0" z="0"/>
                    <am3d:perspective fov="2700000"/>
                  </am3d:camera>
                  <am3d:trans>
                    <am3d:meterPerModelUnit n="1084693" d="1000000"/>
                    <am3d:preTrans dx="19524479" dy="-12494197" dz="22881120"/>
                    <am3d:scale>
                      <am3d:sx n="1000000" d="1000000"/>
                      <am3d:sy n="1000000" d="1000000"/>
                      <am3d:sz n="1000000" d="1000000"/>
                    </am3d:scale>
                    <am3d:rot ax="9153502" ay="-1538784" az="-10039988"/>
                    <am3d:postTrans dx="0" dy="0" dz="0"/>
                  </am3d:trans>
                  <am3d:raster rName="Office3DRenderer" rVer="16.0.8326">
                    <am3d:blip r:embed="rId10"/>
                  </am3d:raster>
                  <am3d:objViewport viewportSz="34105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7F88ADBF-8A46-2BE0-88DA-0A97676AC458}"/>
                  </a:ext>
                </a:extLst>
              </p:cNvPr>
              <p:cNvPicPr>
                <a:picLocks noGrp="1" noRot="1" noChangeAspect="1" noMove="1" noResize="1" noEditPoints="1" noAdjustHandles="1" noChangeArrowheads="1" noChangeShapeType="1" noCrop="1"/>
              </p:cNvPicPr>
              <p:nvPr/>
            </p:nvPicPr>
            <p:blipFill>
              <a:blip r:embed="rId10"/>
              <a:stretch>
                <a:fillRect/>
              </a:stretch>
            </p:blipFill>
            <p:spPr>
              <a:xfrm>
                <a:off x="-8437799" y="1342693"/>
                <a:ext cx="3195011" cy="2166477"/>
              </a:xfrm>
              <a:prstGeom prst="rect">
                <a:avLst/>
              </a:prstGeom>
            </p:spPr>
          </p:pic>
        </mc:Fallback>
      </mc:AlternateContent>
      <p:sp>
        <p:nvSpPr>
          <p:cNvPr id="15" name="Oval 14">
            <a:extLst>
              <a:ext uri="{FF2B5EF4-FFF2-40B4-BE49-F238E27FC236}">
                <a16:creationId xmlns:a16="http://schemas.microsoft.com/office/drawing/2014/main" id="{37394330-3908-1386-CB41-4760FE3F05A3}"/>
              </a:ext>
            </a:extLst>
          </p:cNvPr>
          <p:cNvSpPr/>
          <p:nvPr/>
        </p:nvSpPr>
        <p:spPr>
          <a:xfrm>
            <a:off x="633055" y="727162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12</a:t>
            </a:r>
            <a:endParaRPr lang="fa-I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519181" y="2162651"/>
            <a:ext cx="7556421" cy="1417558"/>
          </a:xfrm>
          <a:prstGeom prst="rect">
            <a:avLst/>
          </a:prstGeom>
          <a:noFill/>
          <a:ln/>
        </p:spPr>
        <p:txBody>
          <a:bodyPr wrap="squar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مراحل پیاده‌سازی ISO/IEC 27001</a:t>
            </a:r>
            <a:endParaRPr lang="en-US" sz="4450" dirty="0">
              <a:cs typeface="B Nazanin" panose="00000400000000000000" pitchFamily="2" charset="-78"/>
            </a:endParaRPr>
          </a:p>
        </p:txBody>
      </p:sp>
      <p:sp>
        <p:nvSpPr>
          <p:cNvPr id="4" name="Text 1"/>
          <p:cNvSpPr/>
          <p:nvPr/>
        </p:nvSpPr>
        <p:spPr>
          <a:xfrm>
            <a:off x="6519181" y="3920371"/>
            <a:ext cx="7556421" cy="725805"/>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پیاده‌سازی ISO/IEC 27001 یک مسیر ساختاریافته است. این مسیر شامل تحلیل، طراحی، اجرا و ارزیابی سیستم امنیت اطلاعات می‌شود.</a:t>
            </a:r>
            <a:endParaRPr lang="en-US" sz="1750" dirty="0">
              <a:cs typeface="B Nazanin" panose="00000400000000000000" pitchFamily="2" charset="-78"/>
            </a:endParaRPr>
          </a:p>
        </p:txBody>
      </p:sp>
      <p:sp>
        <p:nvSpPr>
          <p:cNvPr id="2" name="Oval 1">
            <a:extLst>
              <a:ext uri="{FF2B5EF4-FFF2-40B4-BE49-F238E27FC236}">
                <a16:creationId xmlns:a16="http://schemas.microsoft.com/office/drawing/2014/main" id="{AD1C0E23-9784-B8AC-25A6-2D4FE5C6ED40}"/>
              </a:ext>
            </a:extLst>
          </p:cNvPr>
          <p:cNvSpPr/>
          <p:nvPr/>
        </p:nvSpPr>
        <p:spPr>
          <a:xfrm>
            <a:off x="13258156" y="7033568"/>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13</a:t>
            </a:r>
            <a:endParaRPr lang="fa-IR" dirty="0"/>
          </a:p>
        </p:txBody>
      </p:sp>
      <p:cxnSp>
        <p:nvCxnSpPr>
          <p:cNvPr id="10" name="Straight Connector 9">
            <a:extLst>
              <a:ext uri="{FF2B5EF4-FFF2-40B4-BE49-F238E27FC236}">
                <a16:creationId xmlns:a16="http://schemas.microsoft.com/office/drawing/2014/main" id="{F649D2BC-151D-20F1-FC1C-282B1A2AB543}"/>
              </a:ext>
            </a:extLst>
          </p:cNvPr>
          <p:cNvCxnSpPr/>
          <p:nvPr/>
        </p:nvCxnSpPr>
        <p:spPr>
          <a:xfrm>
            <a:off x="9493876" y="7324674"/>
            <a:ext cx="3764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1452682"/>
            <a:ext cx="7556421" cy="1417558"/>
          </a:xfrm>
          <a:prstGeom prst="rect">
            <a:avLst/>
          </a:prstGeom>
          <a:noFill/>
          <a:ln/>
        </p:spPr>
        <p:txBody>
          <a:bodyPr wrap="squar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 -1تعیین دامنه سیستم مدیریت امنیت اطلاعات</a:t>
            </a:r>
            <a:endParaRPr lang="en-US" sz="4450" dirty="0">
              <a:cs typeface="B Nazanin" panose="00000400000000000000" pitchFamily="2" charset="-78"/>
            </a:endParaRPr>
          </a:p>
        </p:txBody>
      </p:sp>
      <p:sp>
        <p:nvSpPr>
          <p:cNvPr id="4" name="Shape 1"/>
          <p:cNvSpPr/>
          <p:nvPr/>
        </p:nvSpPr>
        <p:spPr>
          <a:xfrm>
            <a:off x="10171748" y="3210401"/>
            <a:ext cx="3664863" cy="2032754"/>
          </a:xfrm>
          <a:prstGeom prst="roundRect">
            <a:avLst>
              <a:gd name="adj" fmla="val 1674"/>
            </a:avLst>
          </a:prstGeom>
          <a:solidFill>
            <a:srgbClr val="3C3C3A"/>
          </a:solidFill>
          <a:ln/>
        </p:spPr>
        <p:txBody>
          <a:bodyPr/>
          <a:lstStyle/>
          <a:p>
            <a:endParaRPr lang="fa-IR"/>
          </a:p>
        </p:txBody>
      </p:sp>
      <p:sp>
        <p:nvSpPr>
          <p:cNvPr id="5" name="Text 2"/>
          <p:cNvSpPr/>
          <p:nvPr/>
        </p:nvSpPr>
        <p:spPr>
          <a:xfrm>
            <a:off x="10774561" y="3437215"/>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تعریف دامنه</a:t>
            </a:r>
            <a:endParaRPr lang="en-US" sz="2200" dirty="0">
              <a:cs typeface="B Nazanin" panose="00000400000000000000" pitchFamily="2" charset="-78"/>
            </a:endParaRPr>
          </a:p>
        </p:txBody>
      </p:sp>
      <p:sp>
        <p:nvSpPr>
          <p:cNvPr id="6" name="Text 3"/>
          <p:cNvSpPr/>
          <p:nvPr/>
        </p:nvSpPr>
        <p:spPr>
          <a:xfrm>
            <a:off x="10398562" y="3927634"/>
            <a:ext cx="3211235" cy="1088708"/>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مشخص کردن بخش‌های تحت پوشش استاندارد مانند واحد IT یا کل شرکت.</a:t>
            </a:r>
            <a:endParaRPr lang="en-US" sz="1750" dirty="0">
              <a:cs typeface="B Nazanin" panose="00000400000000000000" pitchFamily="2" charset="-78"/>
            </a:endParaRPr>
          </a:p>
        </p:txBody>
      </p:sp>
      <p:sp>
        <p:nvSpPr>
          <p:cNvPr id="7" name="Shape 4"/>
          <p:cNvSpPr/>
          <p:nvPr/>
        </p:nvSpPr>
        <p:spPr>
          <a:xfrm>
            <a:off x="6280071" y="3210401"/>
            <a:ext cx="3664863" cy="2032754"/>
          </a:xfrm>
          <a:prstGeom prst="roundRect">
            <a:avLst>
              <a:gd name="adj" fmla="val 1674"/>
            </a:avLst>
          </a:prstGeom>
          <a:solidFill>
            <a:srgbClr val="3C3C3A"/>
          </a:solidFill>
          <a:ln/>
        </p:spPr>
        <p:txBody>
          <a:bodyPr/>
          <a:lstStyle/>
          <a:p>
            <a:endParaRPr lang="fa-IR"/>
          </a:p>
        </p:txBody>
      </p:sp>
      <p:sp>
        <p:nvSpPr>
          <p:cNvPr id="8" name="Text 5"/>
          <p:cNvSpPr/>
          <p:nvPr/>
        </p:nvSpPr>
        <p:spPr>
          <a:xfrm>
            <a:off x="6882884" y="3437215"/>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مستندسازی</a:t>
            </a:r>
            <a:endParaRPr lang="en-US" sz="2200" dirty="0">
              <a:cs typeface="B Nazanin" panose="00000400000000000000" pitchFamily="2" charset="-78"/>
            </a:endParaRPr>
          </a:p>
        </p:txBody>
      </p:sp>
      <p:sp>
        <p:nvSpPr>
          <p:cNvPr id="9" name="Text 6"/>
          <p:cNvSpPr/>
          <p:nvPr/>
        </p:nvSpPr>
        <p:spPr>
          <a:xfrm>
            <a:off x="6506885" y="3927634"/>
            <a:ext cx="3211235" cy="725805"/>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شامل محل جغرافیایی، فرآیندها، سیستم‌ها و اطلاعات.</a:t>
            </a:r>
            <a:endParaRPr lang="en-US" sz="1750" dirty="0">
              <a:cs typeface="B Nazanin" panose="00000400000000000000" pitchFamily="2" charset="-78"/>
            </a:endParaRPr>
          </a:p>
        </p:txBody>
      </p:sp>
      <p:sp>
        <p:nvSpPr>
          <p:cNvPr id="10" name="Shape 7"/>
          <p:cNvSpPr/>
          <p:nvPr/>
        </p:nvSpPr>
        <p:spPr>
          <a:xfrm>
            <a:off x="6280190" y="5469969"/>
            <a:ext cx="7556421" cy="1306949"/>
          </a:xfrm>
          <a:prstGeom prst="roundRect">
            <a:avLst>
              <a:gd name="adj" fmla="val 2603"/>
            </a:avLst>
          </a:prstGeom>
          <a:solidFill>
            <a:srgbClr val="3C3C3A"/>
          </a:solidFill>
          <a:ln/>
        </p:spPr>
        <p:txBody>
          <a:bodyPr/>
          <a:lstStyle/>
          <a:p>
            <a:endParaRPr lang="fa-IR"/>
          </a:p>
        </p:txBody>
      </p:sp>
      <p:sp>
        <p:nvSpPr>
          <p:cNvPr id="11" name="Text 8"/>
          <p:cNvSpPr/>
          <p:nvPr/>
        </p:nvSpPr>
        <p:spPr>
          <a:xfrm>
            <a:off x="10774561" y="5696783"/>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اهمیت دامنه</a:t>
            </a:r>
            <a:endParaRPr lang="en-US" sz="2200" dirty="0">
              <a:cs typeface="B Nazanin" panose="00000400000000000000" pitchFamily="2" charset="-78"/>
            </a:endParaRPr>
          </a:p>
        </p:txBody>
      </p:sp>
      <p:sp>
        <p:nvSpPr>
          <p:cNvPr id="12" name="Text 9"/>
          <p:cNvSpPr/>
          <p:nvPr/>
        </p:nvSpPr>
        <p:spPr>
          <a:xfrm>
            <a:off x="6507004" y="6187202"/>
            <a:ext cx="7102793"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بدون دامنه مشخص، ارزیابی ریسک و کنترل‌ها ممکن نیست.</a:t>
            </a:r>
            <a:endParaRPr lang="en-US" sz="1750" dirty="0">
              <a:cs typeface="B Nazanin" panose="00000400000000000000" pitchFamily="2" charset="-78"/>
            </a:endParaRPr>
          </a:p>
        </p:txBody>
      </p:sp>
      <p:sp>
        <p:nvSpPr>
          <p:cNvPr id="2" name="Oval 1">
            <a:extLst>
              <a:ext uri="{FF2B5EF4-FFF2-40B4-BE49-F238E27FC236}">
                <a16:creationId xmlns:a16="http://schemas.microsoft.com/office/drawing/2014/main" id="{F8557D4D-55F6-22E9-DB3C-FA813A6338C5}"/>
              </a:ext>
            </a:extLst>
          </p:cNvPr>
          <p:cNvSpPr/>
          <p:nvPr/>
        </p:nvSpPr>
        <p:spPr>
          <a:xfrm>
            <a:off x="13258156" y="7033568"/>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13</a:t>
            </a:r>
            <a:endParaRPr lang="fa-IR" dirty="0"/>
          </a:p>
        </p:txBody>
      </p:sp>
      <p:cxnSp>
        <p:nvCxnSpPr>
          <p:cNvPr id="15" name="Straight Connector 14">
            <a:extLst>
              <a:ext uri="{FF2B5EF4-FFF2-40B4-BE49-F238E27FC236}">
                <a16:creationId xmlns:a16="http://schemas.microsoft.com/office/drawing/2014/main" id="{88E67561-88D3-F9F6-79DF-4D7ED667460F}"/>
              </a:ext>
            </a:extLst>
          </p:cNvPr>
          <p:cNvCxnSpPr/>
          <p:nvPr/>
        </p:nvCxnSpPr>
        <p:spPr>
          <a:xfrm>
            <a:off x="9493876" y="7324674"/>
            <a:ext cx="3764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5399"/>
            <a:ext cx="5486400" cy="8229600"/>
          </a:xfrm>
          <a:prstGeom prst="rect">
            <a:avLst/>
          </a:prstGeom>
        </p:spPr>
      </p:pic>
      <p:sp>
        <p:nvSpPr>
          <p:cNvPr id="3" name="Text 0"/>
          <p:cNvSpPr/>
          <p:nvPr/>
        </p:nvSpPr>
        <p:spPr>
          <a:xfrm>
            <a:off x="4558205" y="761111"/>
            <a:ext cx="9137729" cy="708779"/>
          </a:xfrm>
          <a:prstGeom prst="rect">
            <a:avLst/>
          </a:prstGeom>
          <a:noFill/>
          <a:ln/>
        </p:spPr>
        <p:txBody>
          <a:bodyPr wrap="none" lIns="0" tIns="0" rIns="0" bIns="0" rtlCol="0" anchor="t"/>
          <a:lstStyle/>
          <a:p>
            <a:pPr marL="0" indent="0" algn="r" rtl="1">
              <a:lnSpc>
                <a:spcPts val="5550"/>
              </a:lnSpc>
              <a:buNone/>
            </a:pPr>
            <a:r>
              <a:rPr lang="en-US" sz="6600" dirty="0">
                <a:solidFill>
                  <a:srgbClr val="EDEDE8"/>
                </a:solidFill>
                <a:latin typeface="Tomorrow Semi Bold" pitchFamily="34" charset="0"/>
                <a:ea typeface="Tomorrow Semi Bold" pitchFamily="34" charset="-122"/>
                <a:cs typeface="B Nazanin" panose="00000400000000000000" pitchFamily="2" charset="-78"/>
              </a:rPr>
              <a:t>-2 جلب تعهد مدیریت ارشد</a:t>
            </a:r>
            <a:endParaRPr lang="en-US" sz="6600" dirty="0">
              <a:cs typeface="B Nazanin" panose="00000400000000000000" pitchFamily="2" charset="-78"/>
            </a:endParaRPr>
          </a:p>
        </p:txBody>
      </p:sp>
      <p:sp>
        <p:nvSpPr>
          <p:cNvPr id="4" name="Shape 1"/>
          <p:cNvSpPr/>
          <p:nvPr/>
        </p:nvSpPr>
        <p:spPr>
          <a:xfrm>
            <a:off x="13024518" y="1810052"/>
            <a:ext cx="671415" cy="510302"/>
          </a:xfrm>
          <a:prstGeom prst="roundRect">
            <a:avLst>
              <a:gd name="adj" fmla="val 6667"/>
            </a:avLst>
          </a:prstGeom>
          <a:solidFill>
            <a:srgbClr val="3C3C3A"/>
          </a:solidFill>
          <a:ln/>
        </p:spPr>
        <p:txBody>
          <a:bodyPr/>
          <a:lstStyle/>
          <a:p>
            <a:endParaRPr lang="fa-IR" sz="3200"/>
          </a:p>
        </p:txBody>
      </p:sp>
      <p:sp>
        <p:nvSpPr>
          <p:cNvPr id="5" name="Text 2"/>
          <p:cNvSpPr/>
          <p:nvPr/>
        </p:nvSpPr>
        <p:spPr>
          <a:xfrm>
            <a:off x="9228438" y="1887919"/>
            <a:ext cx="3730379" cy="354330"/>
          </a:xfrm>
          <a:prstGeom prst="rect">
            <a:avLst/>
          </a:prstGeom>
          <a:noFill/>
          <a:ln/>
        </p:spPr>
        <p:txBody>
          <a:bodyPr wrap="none" lIns="0" tIns="0" rIns="0" bIns="0" rtlCol="0" anchor="t"/>
          <a:lstStyle/>
          <a:p>
            <a:pPr marL="0" indent="0" algn="r" rtl="1">
              <a:lnSpc>
                <a:spcPts val="2750"/>
              </a:lnSpc>
              <a:buNone/>
            </a:pPr>
            <a:r>
              <a:rPr lang="en-US" sz="3600" dirty="0">
                <a:solidFill>
                  <a:srgbClr val="C9C9C0"/>
                </a:solidFill>
                <a:latin typeface="Tomorrow Semi Bold" pitchFamily="34" charset="0"/>
                <a:ea typeface="Tomorrow Semi Bold" pitchFamily="34" charset="-122"/>
                <a:cs typeface="B Nazanin" panose="00000400000000000000" pitchFamily="2" charset="-78"/>
              </a:rPr>
              <a:t>حمایت مدیران</a:t>
            </a:r>
            <a:endParaRPr lang="en-US" sz="3600" dirty="0">
              <a:cs typeface="B Nazanin" panose="00000400000000000000" pitchFamily="2" charset="-78"/>
            </a:endParaRPr>
          </a:p>
        </p:txBody>
      </p:sp>
      <p:sp>
        <p:nvSpPr>
          <p:cNvPr id="6" name="Text 3"/>
          <p:cNvSpPr/>
          <p:nvPr/>
        </p:nvSpPr>
        <p:spPr>
          <a:xfrm>
            <a:off x="6940062" y="2378337"/>
            <a:ext cx="6018755" cy="1088708"/>
          </a:xfrm>
          <a:prstGeom prst="rect">
            <a:avLst/>
          </a:prstGeom>
          <a:noFill/>
          <a:ln/>
        </p:spPr>
        <p:txBody>
          <a:bodyPr wrap="square" lIns="0" tIns="0" rIns="0" bIns="0" rtlCol="0" anchor="t"/>
          <a:lstStyle/>
          <a:p>
            <a:pPr marL="0" indent="0" algn="r" rtl="1">
              <a:lnSpc>
                <a:spcPts val="2850"/>
              </a:lnSpc>
              <a:buNone/>
            </a:pPr>
            <a:r>
              <a:rPr lang="en-US" sz="2800" dirty="0">
                <a:solidFill>
                  <a:srgbClr val="C9C9C0"/>
                </a:solidFill>
                <a:latin typeface="Tomorrow" pitchFamily="34" charset="0"/>
                <a:ea typeface="Tomorrow" pitchFamily="34" charset="-122"/>
                <a:cs typeface="B Nazanin" panose="00000400000000000000" pitchFamily="2" charset="-78"/>
              </a:rPr>
              <a:t>حمایت صریح و فعال مدیران ارشد برای موفقیت پروژه ضروری است.</a:t>
            </a:r>
            <a:endParaRPr lang="en-US" sz="2800" dirty="0">
              <a:cs typeface="B Nazanin" panose="00000400000000000000" pitchFamily="2" charset="-78"/>
            </a:endParaRPr>
          </a:p>
        </p:txBody>
      </p:sp>
      <p:sp>
        <p:nvSpPr>
          <p:cNvPr id="7" name="Shape 4"/>
          <p:cNvSpPr/>
          <p:nvPr/>
        </p:nvSpPr>
        <p:spPr>
          <a:xfrm>
            <a:off x="13024520" y="5654215"/>
            <a:ext cx="671415" cy="510302"/>
          </a:xfrm>
          <a:prstGeom prst="roundRect">
            <a:avLst>
              <a:gd name="adj" fmla="val 6667"/>
            </a:avLst>
          </a:prstGeom>
          <a:solidFill>
            <a:srgbClr val="3C3C3A"/>
          </a:solidFill>
          <a:ln/>
        </p:spPr>
        <p:txBody>
          <a:bodyPr/>
          <a:lstStyle/>
          <a:p>
            <a:endParaRPr lang="fa-IR" sz="3200"/>
          </a:p>
        </p:txBody>
      </p:sp>
      <p:sp>
        <p:nvSpPr>
          <p:cNvPr id="8" name="Text 5"/>
          <p:cNvSpPr/>
          <p:nvPr/>
        </p:nvSpPr>
        <p:spPr>
          <a:xfrm>
            <a:off x="9228439" y="5732082"/>
            <a:ext cx="3730379" cy="354330"/>
          </a:xfrm>
          <a:prstGeom prst="rect">
            <a:avLst/>
          </a:prstGeom>
          <a:noFill/>
          <a:ln/>
        </p:spPr>
        <p:txBody>
          <a:bodyPr wrap="none" lIns="0" tIns="0" rIns="0" bIns="0" rtlCol="0" anchor="t"/>
          <a:lstStyle/>
          <a:p>
            <a:pPr marL="0" indent="0" algn="r" rtl="1">
              <a:lnSpc>
                <a:spcPts val="2750"/>
              </a:lnSpc>
              <a:buNone/>
            </a:pPr>
            <a:r>
              <a:rPr lang="en-US" sz="3600" dirty="0">
                <a:solidFill>
                  <a:srgbClr val="C9C9C0"/>
                </a:solidFill>
                <a:latin typeface="Tomorrow Semi Bold" pitchFamily="34" charset="0"/>
                <a:ea typeface="Tomorrow Semi Bold" pitchFamily="34" charset="-122"/>
                <a:cs typeface="B Nazanin" panose="00000400000000000000" pitchFamily="2" charset="-78"/>
              </a:rPr>
              <a:t>تخصیص منابع</a:t>
            </a:r>
            <a:endParaRPr lang="en-US" sz="3600" dirty="0">
              <a:cs typeface="B Nazanin" panose="00000400000000000000" pitchFamily="2" charset="-78"/>
            </a:endParaRPr>
          </a:p>
        </p:txBody>
      </p:sp>
      <p:sp>
        <p:nvSpPr>
          <p:cNvPr id="9" name="Text 6"/>
          <p:cNvSpPr/>
          <p:nvPr/>
        </p:nvSpPr>
        <p:spPr>
          <a:xfrm>
            <a:off x="7164730" y="6222500"/>
            <a:ext cx="5794090" cy="725805"/>
          </a:xfrm>
          <a:prstGeom prst="rect">
            <a:avLst/>
          </a:prstGeom>
          <a:noFill/>
          <a:ln/>
        </p:spPr>
        <p:txBody>
          <a:bodyPr wrap="square" lIns="0" tIns="0" rIns="0" bIns="0" rtlCol="0" anchor="t"/>
          <a:lstStyle/>
          <a:p>
            <a:pPr marL="0" indent="0" algn="r" rtl="1">
              <a:lnSpc>
                <a:spcPts val="2850"/>
              </a:lnSpc>
              <a:buNone/>
            </a:pPr>
            <a:r>
              <a:rPr lang="en-US" sz="2800" dirty="0">
                <a:solidFill>
                  <a:srgbClr val="C9C9C0"/>
                </a:solidFill>
                <a:latin typeface="Tomorrow" pitchFamily="34" charset="0"/>
                <a:ea typeface="Tomorrow" pitchFamily="34" charset="-122"/>
                <a:cs typeface="B Nazanin" panose="00000400000000000000" pitchFamily="2" charset="-78"/>
              </a:rPr>
              <a:t>مدیریت باید منابع، زمان، بودجه و اختیارات لازم را اختصاص دهد.</a:t>
            </a:r>
            <a:endParaRPr lang="en-US" sz="2800" dirty="0">
              <a:cs typeface="B Nazanin" panose="00000400000000000000" pitchFamily="2" charset="-78"/>
            </a:endParaRPr>
          </a:p>
        </p:txBody>
      </p:sp>
      <p:sp>
        <p:nvSpPr>
          <p:cNvPr id="10" name="Shape 7"/>
          <p:cNvSpPr/>
          <p:nvPr/>
        </p:nvSpPr>
        <p:spPr>
          <a:xfrm>
            <a:off x="13024518" y="3920673"/>
            <a:ext cx="671415" cy="510302"/>
          </a:xfrm>
          <a:prstGeom prst="roundRect">
            <a:avLst>
              <a:gd name="adj" fmla="val 6667"/>
            </a:avLst>
          </a:prstGeom>
          <a:solidFill>
            <a:srgbClr val="3C3C3A"/>
          </a:solidFill>
          <a:ln/>
        </p:spPr>
        <p:txBody>
          <a:bodyPr/>
          <a:lstStyle/>
          <a:p>
            <a:endParaRPr lang="fa-IR" sz="3200"/>
          </a:p>
        </p:txBody>
      </p:sp>
      <p:sp>
        <p:nvSpPr>
          <p:cNvPr id="11" name="Text 8"/>
          <p:cNvSpPr/>
          <p:nvPr/>
        </p:nvSpPr>
        <p:spPr>
          <a:xfrm>
            <a:off x="9228438" y="3998540"/>
            <a:ext cx="3730379" cy="354330"/>
          </a:xfrm>
          <a:prstGeom prst="rect">
            <a:avLst/>
          </a:prstGeom>
          <a:noFill/>
          <a:ln/>
        </p:spPr>
        <p:txBody>
          <a:bodyPr wrap="none" lIns="0" tIns="0" rIns="0" bIns="0" rtlCol="0" anchor="t"/>
          <a:lstStyle/>
          <a:p>
            <a:pPr marL="0" indent="0" algn="r" rtl="1">
              <a:lnSpc>
                <a:spcPts val="2750"/>
              </a:lnSpc>
              <a:buNone/>
            </a:pPr>
            <a:r>
              <a:rPr lang="en-US" sz="3600" dirty="0">
                <a:solidFill>
                  <a:srgbClr val="C9C9C0"/>
                </a:solidFill>
                <a:latin typeface="Tomorrow Semi Bold" pitchFamily="34" charset="0"/>
                <a:ea typeface="Tomorrow Semi Bold" pitchFamily="34" charset="-122"/>
                <a:cs typeface="B Nazanin" panose="00000400000000000000" pitchFamily="2" charset="-78"/>
              </a:rPr>
              <a:t>نماینده مدیریت</a:t>
            </a:r>
            <a:endParaRPr lang="en-US" sz="3600" dirty="0">
              <a:cs typeface="B Nazanin" panose="00000400000000000000" pitchFamily="2" charset="-78"/>
            </a:endParaRPr>
          </a:p>
        </p:txBody>
      </p:sp>
      <p:sp>
        <p:nvSpPr>
          <p:cNvPr id="12" name="Text 9"/>
          <p:cNvSpPr/>
          <p:nvPr/>
        </p:nvSpPr>
        <p:spPr>
          <a:xfrm>
            <a:off x="6139513" y="4488958"/>
            <a:ext cx="6819305" cy="362903"/>
          </a:xfrm>
          <a:prstGeom prst="rect">
            <a:avLst/>
          </a:prstGeom>
          <a:noFill/>
          <a:ln/>
        </p:spPr>
        <p:txBody>
          <a:bodyPr wrap="none" lIns="0" tIns="0" rIns="0" bIns="0" rtlCol="0" anchor="t"/>
          <a:lstStyle/>
          <a:p>
            <a:pPr marL="0" indent="0" algn="r" rtl="1">
              <a:lnSpc>
                <a:spcPts val="2850"/>
              </a:lnSpc>
              <a:buNone/>
            </a:pPr>
            <a:r>
              <a:rPr lang="en-US" sz="2800" dirty="0">
                <a:solidFill>
                  <a:srgbClr val="C9C9C0"/>
                </a:solidFill>
                <a:latin typeface="Tomorrow" pitchFamily="34" charset="0"/>
                <a:ea typeface="Tomorrow" pitchFamily="34" charset="-122"/>
                <a:cs typeface="B Nazanin" panose="00000400000000000000" pitchFamily="2" charset="-78"/>
              </a:rPr>
              <a:t>انتصاب نماینده مدیریت ISMS برای نظارت بر پروژه.</a:t>
            </a:r>
            <a:endParaRPr lang="en-US" sz="2800" dirty="0">
              <a:cs typeface="B Nazanin" panose="00000400000000000000" pitchFamily="2" charset="-78"/>
            </a:endParaRP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1AE82A47-8F84-23D0-5EA5-6F0A7607EACA}"/>
                  </a:ext>
                </a:extLst>
              </p:cNvPr>
              <p:cNvGraphicFramePr>
                <a:graphicFrameLocks noChangeAspect="1"/>
              </p:cNvGraphicFramePr>
              <p:nvPr>
                <p:extLst>
                  <p:ext uri="{D42A27DB-BD31-4B8C-83A1-F6EECF244321}">
                    <p14:modId xmlns:p14="http://schemas.microsoft.com/office/powerpoint/2010/main" val="1477458096"/>
                  </p:ext>
                </p:extLst>
              </p:nvPr>
            </p:nvGraphicFramePr>
            <p:xfrm>
              <a:off x="-6545446" y="3467044"/>
              <a:ext cx="5818615" cy="1"/>
            </p:xfrm>
            <a:graphic>
              <a:graphicData uri="http://schemas.microsoft.com/office/drawing/2017/model3d">
                <am3d:model3d r:embed="rId4">
                  <am3d:spPr>
                    <a:xfrm>
                      <a:off x="0" y="0"/>
                      <a:ext cx="5818615" cy="1"/>
                    </a:xfrm>
                    <a:prstGeom prst="rect">
                      <a:avLst/>
                    </a:prstGeom>
                  </am3d:spPr>
                  <am3d:camera>
                    <am3d:pos x="0" y="0" z="66425395"/>
                    <am3d:up dx="0" dy="36000000" dz="0"/>
                    <am3d:lookAt x="0" y="0" z="0"/>
                    <am3d:perspective fov="2700000"/>
                  </am3d:camera>
                  <am3d:trans>
                    <am3d:meterPerModelUnit n="2197991" d="1000000"/>
                    <am3d:preTrans dx="-212843301" dy="1457532" dz="-62478870"/>
                    <am3d:scale>
                      <am3d:sx n="1000000" d="1000000"/>
                      <am3d:sy n="1000000" d="1000000"/>
                      <am3d:sz n="1000000" d="1000000"/>
                    </am3d:scale>
                    <am3d:rot ay="16200000"/>
                    <am3d:postTrans dx="0" dy="0" dz="0"/>
                  </am3d:trans>
                  <am3d:raster rName="Office3DRenderer" rVer="16.0.8326">
                    <am3d:blip/>
                  </am3d:raster>
                  <am3d:objViewport viewportSz="65024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1AE82A47-8F84-23D0-5EA5-6F0A7607EACA}"/>
                  </a:ext>
                </a:extLst>
              </p:cNvPr>
              <p:cNvPicPr>
                <a:picLocks noGrp="1" noRot="1" noChangeAspect="1" noMove="1" noResize="1" noEditPoints="1" noAdjustHandles="1" noChangeArrowheads="1" noChangeShapeType="1" noCrop="1"/>
              </p:cNvPicPr>
              <p:nvPr/>
            </p:nvPicPr>
            <p:blipFill>
              <a:blip/>
              <a:stretch>
                <a:fillRect/>
              </a:stretch>
            </p:blipFill>
            <p:spPr>
              <a:xfrm>
                <a:off x="-6545446" y="3467044"/>
                <a:ext cx="5818615" cy="1"/>
              </a:xfrm>
              <a:prstGeom prst="rect">
                <a:avLst/>
              </a:prstGeom>
            </p:spPr>
          </p:pic>
        </mc:Fallback>
      </mc:AlternateContent>
      <p:sp>
        <p:nvSpPr>
          <p:cNvPr id="14" name="Oval 13">
            <a:extLst>
              <a:ext uri="{FF2B5EF4-FFF2-40B4-BE49-F238E27FC236}">
                <a16:creationId xmlns:a16="http://schemas.microsoft.com/office/drawing/2014/main" id="{B347ED6C-9352-FF57-48AE-0FE69496AF34}"/>
              </a:ext>
            </a:extLst>
          </p:cNvPr>
          <p:cNvSpPr/>
          <p:nvPr/>
        </p:nvSpPr>
        <p:spPr>
          <a:xfrm>
            <a:off x="13695933" y="7324674"/>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14</a:t>
            </a:r>
            <a:endParaRPr lang="fa-IR" dirty="0"/>
          </a:p>
        </p:txBody>
      </p:sp>
      <p:cxnSp>
        <p:nvCxnSpPr>
          <p:cNvPr id="15" name="Straight Connector 14">
            <a:extLst>
              <a:ext uri="{FF2B5EF4-FFF2-40B4-BE49-F238E27FC236}">
                <a16:creationId xmlns:a16="http://schemas.microsoft.com/office/drawing/2014/main" id="{643788CA-B85C-B41B-897A-5665791ACF90}"/>
              </a:ext>
            </a:extLst>
          </p:cNvPr>
          <p:cNvCxnSpPr/>
          <p:nvPr/>
        </p:nvCxnSpPr>
        <p:spPr>
          <a:xfrm>
            <a:off x="9931653" y="7615780"/>
            <a:ext cx="3764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0F93B-9F3C-E34E-A93E-65A055F63B1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BB54F2D-3DA8-AB08-518B-171D60CB436E}"/>
              </a:ext>
            </a:extLst>
          </p:cNvPr>
          <p:cNvSpPr/>
          <p:nvPr/>
        </p:nvSpPr>
        <p:spPr>
          <a:xfrm>
            <a:off x="-7664064" y="2001675"/>
            <a:ext cx="6900148" cy="708779"/>
          </a:xfrm>
          <a:prstGeom prst="rect">
            <a:avLst/>
          </a:prstGeom>
          <a:noFill/>
          <a:ln/>
        </p:spPr>
        <p:txBody>
          <a:bodyPr wrap="none" lIns="0" tIns="0" rIns="0" bIns="0" rtlCol="0" anchor="t"/>
          <a:lstStyle/>
          <a:p>
            <a:pPr marL="0" indent="0" algn="r" rtl="1">
              <a:lnSpc>
                <a:spcPts val="5550"/>
              </a:lnSpc>
              <a:buNone/>
            </a:pPr>
            <a:r>
              <a:rPr lang="en-US" sz="4450" dirty="0" err="1">
                <a:solidFill>
                  <a:srgbClr val="EDEDE8"/>
                </a:solidFill>
                <a:latin typeface="Tomorrow Semi Bold" pitchFamily="34" charset="0"/>
                <a:ea typeface="Tomorrow Semi Bold" pitchFamily="34" charset="-122"/>
                <a:cs typeface="B Nazanin" panose="00000400000000000000" pitchFamily="2" charset="-78"/>
              </a:rPr>
              <a:t>چرا</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امنیت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اطلاعات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مهم</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است</a:t>
            </a:r>
            <a:r>
              <a:rPr lang="en-US" sz="4450" dirty="0">
                <a:solidFill>
                  <a:srgbClr val="EDEDE8"/>
                </a:solidFill>
                <a:latin typeface="Tomorrow Semi Bold" pitchFamily="34" charset="0"/>
                <a:ea typeface="Tomorrow Semi Bold" pitchFamily="34" charset="-122"/>
                <a:cs typeface="B Nazanin" panose="00000400000000000000" pitchFamily="2" charset="-78"/>
              </a:rPr>
              <a:t>؟</a:t>
            </a:r>
            <a:endParaRPr lang="en-US" sz="4450" dirty="0">
              <a:cs typeface="B Nazanin" panose="00000400000000000000" pitchFamily="2" charset="-78"/>
            </a:endParaRPr>
          </a:p>
        </p:txBody>
      </p:sp>
      <p:sp>
        <p:nvSpPr>
          <p:cNvPr id="3" name="Text 1">
            <a:extLst>
              <a:ext uri="{FF2B5EF4-FFF2-40B4-BE49-F238E27FC236}">
                <a16:creationId xmlns:a16="http://schemas.microsoft.com/office/drawing/2014/main" id="{AE218BC1-AD49-8D64-AFA2-C733BA9B9821}"/>
              </a:ext>
            </a:extLst>
          </p:cNvPr>
          <p:cNvSpPr/>
          <p:nvPr/>
        </p:nvSpPr>
        <p:spPr>
          <a:xfrm>
            <a:off x="-8320336" y="3050615"/>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مهم‌ترین سرمایه سازمان‌هاست</a:t>
            </a:r>
            <a:endParaRPr lang="en-US" sz="1750" dirty="0">
              <a:cs typeface="B Nazanin" panose="00000400000000000000" pitchFamily="2" charset="-78"/>
            </a:endParaRPr>
          </a:p>
        </p:txBody>
      </p:sp>
      <p:sp>
        <p:nvSpPr>
          <p:cNvPr id="5" name="Text 2">
            <a:extLst>
              <a:ext uri="{FF2B5EF4-FFF2-40B4-BE49-F238E27FC236}">
                <a16:creationId xmlns:a16="http://schemas.microsoft.com/office/drawing/2014/main" id="{C6A37637-E9C0-39B1-3E26-760E6508B055}"/>
              </a:ext>
            </a:extLst>
          </p:cNvPr>
          <p:cNvSpPr/>
          <p:nvPr/>
        </p:nvSpPr>
        <p:spPr>
          <a:xfrm>
            <a:off x="-8320336" y="3668669"/>
            <a:ext cx="7556421" cy="362903"/>
          </a:xfrm>
          <a:prstGeom prst="rect">
            <a:avLst/>
          </a:prstGeom>
          <a:noFill/>
          <a:ln/>
        </p:spPr>
        <p:txBody>
          <a:bodyPr wrap="none" lIns="0" tIns="0" rIns="0" bIns="0" rtlCol="0" anchor="t"/>
          <a:lstStyle/>
          <a:p>
            <a:pPr marL="0" indent="0" algn="r" rtl="1">
              <a:lnSpc>
                <a:spcPts val="2850"/>
              </a:lnSpc>
              <a:buNone/>
            </a:pPr>
            <a:r>
              <a:rPr lang="en-US" sz="1750" dirty="0" err="1">
                <a:solidFill>
                  <a:srgbClr val="C9C9C0"/>
                </a:solidFill>
                <a:latin typeface="Tomorrow" pitchFamily="34" charset="0"/>
                <a:ea typeface="Tomorrow" pitchFamily="34" charset="-122"/>
                <a:cs typeface="B Nazanin" panose="00000400000000000000" pitchFamily="2" charset="-78"/>
              </a:rPr>
              <a:t>تهدیدها</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افزار</a:t>
            </a:r>
            <a:r>
              <a:rPr lang="en-US" sz="1750" dirty="0">
                <a:solidFill>
                  <a:srgbClr val="C9C9C0"/>
                </a:solidFill>
                <a:latin typeface="Tomorrow" pitchFamily="34" charset="0"/>
                <a:ea typeface="Tomorrow" pitchFamily="34" charset="-122"/>
                <a:cs typeface="B Nazanin" panose="00000400000000000000" pitchFamily="2" charset="-78"/>
              </a:rPr>
              <a:t>، هک، باج‌افزار، اشتباه انسانی، حمله داخلی</a:t>
            </a:r>
            <a:endParaRPr lang="en-US" sz="1750" dirty="0">
              <a:cs typeface="B Nazanin" panose="00000400000000000000" pitchFamily="2" charset="-78"/>
            </a:endParaRPr>
          </a:p>
        </p:txBody>
      </p:sp>
      <p:sp>
        <p:nvSpPr>
          <p:cNvPr id="8" name="Text 3">
            <a:extLst>
              <a:ext uri="{FF2B5EF4-FFF2-40B4-BE49-F238E27FC236}">
                <a16:creationId xmlns:a16="http://schemas.microsoft.com/office/drawing/2014/main" id="{47C81DD2-7C02-4193-665A-891528E2D7D9}"/>
              </a:ext>
            </a:extLst>
          </p:cNvPr>
          <p:cNvSpPr/>
          <p:nvPr/>
        </p:nvSpPr>
        <p:spPr>
          <a:xfrm>
            <a:off x="-8320336" y="4286722"/>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متوسط هزینه نقض اطلاعات در 2023: 4.45 میلیون دلار</a:t>
            </a:r>
            <a:endParaRPr lang="en-US" sz="1750" dirty="0">
              <a:cs typeface="B Nazanin" panose="00000400000000000000" pitchFamily="2" charset="-78"/>
            </a:endParaRPr>
          </a:p>
        </p:txBody>
      </p:sp>
      <p:sp>
        <p:nvSpPr>
          <p:cNvPr id="9" name="Text 4">
            <a:extLst>
              <a:ext uri="{FF2B5EF4-FFF2-40B4-BE49-F238E27FC236}">
                <a16:creationId xmlns:a16="http://schemas.microsoft.com/office/drawing/2014/main" id="{EF7DAC89-7709-412C-DF35-AF7AF53C1C69}"/>
              </a:ext>
            </a:extLst>
          </p:cNvPr>
          <p:cNvSpPr/>
          <p:nvPr/>
        </p:nvSpPr>
        <p:spPr>
          <a:xfrm>
            <a:off x="-8320336" y="4904776"/>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راهکار: رویکرد سیستماتیک و پیشگیرانه</a:t>
            </a:r>
            <a:endParaRPr lang="en-US" sz="1750" dirty="0">
              <a:cs typeface="B Nazanin" panose="00000400000000000000" pitchFamily="2" charset="-78"/>
            </a:endParaRPr>
          </a:p>
        </p:txBody>
      </p:sp>
      <p:sp>
        <p:nvSpPr>
          <p:cNvPr id="10" name="Text 0">
            <a:extLst>
              <a:ext uri="{FF2B5EF4-FFF2-40B4-BE49-F238E27FC236}">
                <a16:creationId xmlns:a16="http://schemas.microsoft.com/office/drawing/2014/main" id="{A6368FF8-C40B-10DD-D399-F7AA5844373C}"/>
              </a:ext>
            </a:extLst>
          </p:cNvPr>
          <p:cNvSpPr/>
          <p:nvPr/>
        </p:nvSpPr>
        <p:spPr>
          <a:xfrm>
            <a:off x="2459326" y="1304596"/>
            <a:ext cx="8954260" cy="2099596"/>
          </a:xfrm>
          <a:prstGeom prst="rect">
            <a:avLst/>
          </a:prstGeom>
          <a:noFill/>
          <a:ln/>
        </p:spPr>
        <p:txBody>
          <a:bodyPr wrap="none" lIns="0" tIns="0" rIns="0" bIns="0" rtlCol="0" anchor="t"/>
          <a:lstStyle/>
          <a:p>
            <a:pPr marL="0" indent="0" algn="r" rtl="1">
              <a:lnSpc>
                <a:spcPts val="5550"/>
              </a:lnSpc>
              <a:buNone/>
            </a:pPr>
            <a:r>
              <a:rPr lang="en-US" sz="6600" dirty="0">
                <a:solidFill>
                  <a:srgbClr val="EDEDE8"/>
                </a:solidFill>
                <a:latin typeface="Tomorrow Semi Bold" pitchFamily="34" charset="0"/>
                <a:ea typeface="Tomorrow Semi Bold" pitchFamily="34" charset="-122"/>
                <a:cs typeface="B Nazanin" panose="00000400000000000000" pitchFamily="2" charset="-78"/>
              </a:rPr>
              <a:t>تعریف امنیت اطلاعات و مفاهیم پایه</a:t>
            </a:r>
            <a:endParaRPr lang="en-US" sz="6600" dirty="0">
              <a:cs typeface="B Nazanin" panose="00000400000000000000" pitchFamily="2" charset="-78"/>
            </a:endParaRPr>
          </a:p>
        </p:txBody>
      </p:sp>
      <p:sp>
        <p:nvSpPr>
          <p:cNvPr id="11" name="Shape 1">
            <a:extLst>
              <a:ext uri="{FF2B5EF4-FFF2-40B4-BE49-F238E27FC236}">
                <a16:creationId xmlns:a16="http://schemas.microsoft.com/office/drawing/2014/main" id="{2EF04C1E-1BE6-2A35-072D-7A248E93959A}"/>
              </a:ext>
            </a:extLst>
          </p:cNvPr>
          <p:cNvSpPr/>
          <p:nvPr/>
        </p:nvSpPr>
        <p:spPr>
          <a:xfrm>
            <a:off x="14977232" y="2244169"/>
            <a:ext cx="4196358" cy="1306949"/>
          </a:xfrm>
          <a:prstGeom prst="roundRect">
            <a:avLst>
              <a:gd name="adj" fmla="val 2603"/>
            </a:avLst>
          </a:prstGeom>
          <a:solidFill>
            <a:srgbClr val="3C3C3A"/>
          </a:solidFill>
          <a:ln/>
        </p:spPr>
        <p:txBody>
          <a:bodyPr/>
          <a:lstStyle/>
          <a:p>
            <a:endParaRPr lang="fa-IR"/>
          </a:p>
        </p:txBody>
      </p:sp>
      <p:sp>
        <p:nvSpPr>
          <p:cNvPr id="12" name="Text 2">
            <a:extLst>
              <a:ext uri="{FF2B5EF4-FFF2-40B4-BE49-F238E27FC236}">
                <a16:creationId xmlns:a16="http://schemas.microsoft.com/office/drawing/2014/main" id="{507A94F9-6BA6-F373-8E15-082B0A353833}"/>
              </a:ext>
            </a:extLst>
          </p:cNvPr>
          <p:cNvSpPr/>
          <p:nvPr/>
        </p:nvSpPr>
        <p:spPr>
          <a:xfrm>
            <a:off x="16111541" y="2470984"/>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محرمانگی</a:t>
            </a:r>
            <a:endParaRPr lang="en-US" sz="2200" dirty="0">
              <a:cs typeface="B Nazanin" panose="00000400000000000000" pitchFamily="2" charset="-78"/>
            </a:endParaRPr>
          </a:p>
        </p:txBody>
      </p:sp>
      <p:sp>
        <p:nvSpPr>
          <p:cNvPr id="13" name="Text 3">
            <a:extLst>
              <a:ext uri="{FF2B5EF4-FFF2-40B4-BE49-F238E27FC236}">
                <a16:creationId xmlns:a16="http://schemas.microsoft.com/office/drawing/2014/main" id="{ADCAD63E-F5E0-A966-A49F-36AEFAFFC7CB}"/>
              </a:ext>
            </a:extLst>
          </p:cNvPr>
          <p:cNvSpPr/>
          <p:nvPr/>
        </p:nvSpPr>
        <p:spPr>
          <a:xfrm>
            <a:off x="15204047" y="2961402"/>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دسترسی فقط برای افراد مجاز</a:t>
            </a:r>
            <a:endParaRPr lang="en-US" sz="1750" dirty="0">
              <a:cs typeface="B Nazanin" panose="00000400000000000000" pitchFamily="2" charset="-78"/>
            </a:endParaRPr>
          </a:p>
        </p:txBody>
      </p:sp>
      <p:sp>
        <p:nvSpPr>
          <p:cNvPr id="14" name="Shape 4">
            <a:extLst>
              <a:ext uri="{FF2B5EF4-FFF2-40B4-BE49-F238E27FC236}">
                <a16:creationId xmlns:a16="http://schemas.microsoft.com/office/drawing/2014/main" id="{EE4C6C29-6D4C-83D4-CF51-4E09F18E2D68}"/>
              </a:ext>
            </a:extLst>
          </p:cNvPr>
          <p:cNvSpPr/>
          <p:nvPr/>
        </p:nvSpPr>
        <p:spPr>
          <a:xfrm>
            <a:off x="14977232" y="2773850"/>
            <a:ext cx="4196358" cy="1306949"/>
          </a:xfrm>
          <a:prstGeom prst="roundRect">
            <a:avLst>
              <a:gd name="adj" fmla="val 2603"/>
            </a:avLst>
          </a:prstGeom>
          <a:solidFill>
            <a:srgbClr val="3C3C3A"/>
          </a:solidFill>
          <a:ln/>
        </p:spPr>
        <p:txBody>
          <a:bodyPr/>
          <a:lstStyle/>
          <a:p>
            <a:endParaRPr lang="fa-IR"/>
          </a:p>
        </p:txBody>
      </p:sp>
      <p:sp>
        <p:nvSpPr>
          <p:cNvPr id="15" name="Text 5">
            <a:extLst>
              <a:ext uri="{FF2B5EF4-FFF2-40B4-BE49-F238E27FC236}">
                <a16:creationId xmlns:a16="http://schemas.microsoft.com/office/drawing/2014/main" id="{D1DE4A8F-2627-C838-0F8C-358C91D889A0}"/>
              </a:ext>
            </a:extLst>
          </p:cNvPr>
          <p:cNvSpPr/>
          <p:nvPr/>
        </p:nvSpPr>
        <p:spPr>
          <a:xfrm>
            <a:off x="16111540" y="3000665"/>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یکپارچگی</a:t>
            </a:r>
            <a:endParaRPr lang="en-US" sz="2200" dirty="0">
              <a:cs typeface="B Nazanin" panose="00000400000000000000" pitchFamily="2" charset="-78"/>
            </a:endParaRPr>
          </a:p>
        </p:txBody>
      </p:sp>
      <p:sp>
        <p:nvSpPr>
          <p:cNvPr id="16" name="Text 6">
            <a:extLst>
              <a:ext uri="{FF2B5EF4-FFF2-40B4-BE49-F238E27FC236}">
                <a16:creationId xmlns:a16="http://schemas.microsoft.com/office/drawing/2014/main" id="{F3E18792-513D-9FF6-DFD0-9C1CE5644162}"/>
              </a:ext>
            </a:extLst>
          </p:cNvPr>
          <p:cNvSpPr/>
          <p:nvPr/>
        </p:nvSpPr>
        <p:spPr>
          <a:xfrm>
            <a:off x="15204046" y="3491083"/>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کامل و دقیق باقی بمانند</a:t>
            </a:r>
            <a:endParaRPr lang="en-US" sz="1750" dirty="0">
              <a:cs typeface="B Nazanin" panose="00000400000000000000" pitchFamily="2" charset="-78"/>
            </a:endParaRPr>
          </a:p>
        </p:txBody>
      </p:sp>
      <p:sp>
        <p:nvSpPr>
          <p:cNvPr id="17" name="Shape 7">
            <a:extLst>
              <a:ext uri="{FF2B5EF4-FFF2-40B4-BE49-F238E27FC236}">
                <a16:creationId xmlns:a16="http://schemas.microsoft.com/office/drawing/2014/main" id="{0C1FCD63-C12D-0646-382A-DBD9DD539171}"/>
              </a:ext>
            </a:extLst>
          </p:cNvPr>
          <p:cNvSpPr/>
          <p:nvPr/>
        </p:nvSpPr>
        <p:spPr>
          <a:xfrm>
            <a:off x="14977232" y="5267679"/>
            <a:ext cx="4196358" cy="1306949"/>
          </a:xfrm>
          <a:prstGeom prst="roundRect">
            <a:avLst>
              <a:gd name="adj" fmla="val 2603"/>
            </a:avLst>
          </a:prstGeom>
          <a:solidFill>
            <a:srgbClr val="3C3C3A"/>
          </a:solidFill>
          <a:ln/>
        </p:spPr>
        <p:txBody>
          <a:bodyPr/>
          <a:lstStyle/>
          <a:p>
            <a:endParaRPr lang="fa-IR"/>
          </a:p>
        </p:txBody>
      </p:sp>
      <p:sp>
        <p:nvSpPr>
          <p:cNvPr id="18" name="Text 8">
            <a:extLst>
              <a:ext uri="{FF2B5EF4-FFF2-40B4-BE49-F238E27FC236}">
                <a16:creationId xmlns:a16="http://schemas.microsoft.com/office/drawing/2014/main" id="{73EFC03B-4515-DA17-A0A0-BF534DA05822}"/>
              </a:ext>
            </a:extLst>
          </p:cNvPr>
          <p:cNvSpPr/>
          <p:nvPr/>
        </p:nvSpPr>
        <p:spPr>
          <a:xfrm>
            <a:off x="16111540" y="5494494"/>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دسترس‌پذیری</a:t>
            </a:r>
            <a:endParaRPr lang="en-US" sz="2200" dirty="0">
              <a:cs typeface="B Nazanin" panose="00000400000000000000" pitchFamily="2" charset="-78"/>
            </a:endParaRPr>
          </a:p>
        </p:txBody>
      </p:sp>
      <p:sp>
        <p:nvSpPr>
          <p:cNvPr id="19" name="Text 9">
            <a:extLst>
              <a:ext uri="{FF2B5EF4-FFF2-40B4-BE49-F238E27FC236}">
                <a16:creationId xmlns:a16="http://schemas.microsoft.com/office/drawing/2014/main" id="{71F7F983-0097-0A7B-108F-659070F93A73}"/>
              </a:ext>
            </a:extLst>
          </p:cNvPr>
          <p:cNvSpPr/>
          <p:nvPr/>
        </p:nvSpPr>
        <p:spPr>
          <a:xfrm>
            <a:off x="15204046" y="5984912"/>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در زمان نیاز در دسترس باشد</a:t>
            </a:r>
            <a:endParaRPr lang="en-US" sz="1750" dirty="0">
              <a:cs typeface="B Nazanin" panose="00000400000000000000" pitchFamily="2" charset="-78"/>
            </a:endParaRPr>
          </a:p>
        </p:txBody>
      </p:sp>
    </p:spTree>
    <p:extLst>
      <p:ext uri="{BB962C8B-B14F-4D97-AF65-F5344CB8AC3E}">
        <p14:creationId xmlns:p14="http://schemas.microsoft.com/office/powerpoint/2010/main" val="21505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16102" y="1100957"/>
            <a:ext cx="8589883" cy="708779"/>
          </a:xfrm>
          <a:prstGeom prst="rect">
            <a:avLst/>
          </a:prstGeom>
          <a:noFill/>
          <a:ln/>
        </p:spPr>
        <p:txBody>
          <a:bodyPr wrap="non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-3تعریف سیاست امنیت اطلاعات</a:t>
            </a:r>
            <a:endParaRPr lang="en-US" sz="4450" dirty="0">
              <a:cs typeface="B Nazanin" panose="00000400000000000000" pitchFamily="2" charset="-78"/>
            </a:endParaRPr>
          </a:p>
        </p:txBody>
      </p:sp>
      <p:sp>
        <p:nvSpPr>
          <p:cNvPr id="3" name="Text 1"/>
          <p:cNvSpPr/>
          <p:nvPr/>
        </p:nvSpPr>
        <p:spPr>
          <a:xfrm>
            <a:off x="10770750" y="5999586"/>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اهداف کلی</a:t>
            </a:r>
            <a:endParaRPr lang="en-US" sz="3200" dirty="0">
              <a:cs typeface="B Nazanin" panose="00000400000000000000" pitchFamily="2" charset="-78"/>
            </a:endParaRPr>
          </a:p>
        </p:txBody>
      </p:sp>
      <p:sp>
        <p:nvSpPr>
          <p:cNvPr id="4" name="Text 2"/>
          <p:cNvSpPr/>
          <p:nvPr/>
        </p:nvSpPr>
        <p:spPr>
          <a:xfrm>
            <a:off x="9627869" y="6580730"/>
            <a:ext cx="3978116" cy="725805"/>
          </a:xfrm>
          <a:prstGeom prst="rect">
            <a:avLst/>
          </a:prstGeom>
          <a:noFill/>
          <a:ln/>
        </p:spPr>
        <p:txBody>
          <a:bodyPr wrap="squar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حفظ محرمانگی داده‌ها و تعهد به انطباق با قوانین.</a:t>
            </a:r>
            <a:endParaRPr lang="en-US" sz="2400" dirty="0">
              <a:cs typeface="B Nazanin" panose="00000400000000000000" pitchFamily="2" charset="-78"/>
            </a:endParaRPr>
          </a:p>
        </p:txBody>
      </p:sp>
      <p:sp>
        <p:nvSpPr>
          <p:cNvPr id="5" name="Text 3"/>
          <p:cNvSpPr/>
          <p:nvPr/>
        </p:nvSpPr>
        <p:spPr>
          <a:xfrm>
            <a:off x="10864477" y="4174331"/>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تعهد به بهبود</a:t>
            </a:r>
            <a:endParaRPr lang="en-US" sz="3200" dirty="0">
              <a:cs typeface="B Nazanin" panose="00000400000000000000" pitchFamily="2" charset="-78"/>
            </a:endParaRPr>
          </a:p>
        </p:txBody>
      </p:sp>
      <p:sp>
        <p:nvSpPr>
          <p:cNvPr id="6" name="Text 4"/>
          <p:cNvSpPr/>
          <p:nvPr/>
        </p:nvSpPr>
        <p:spPr>
          <a:xfrm>
            <a:off x="9721596" y="4755475"/>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پیشرفت مستمر در امنیت اطلاعات سازمان.</a:t>
            </a:r>
            <a:endParaRPr lang="en-US" sz="2400" dirty="0">
              <a:cs typeface="B Nazanin" panose="00000400000000000000" pitchFamily="2" charset="-78"/>
            </a:endParaRPr>
          </a:p>
        </p:txBody>
      </p:sp>
      <p:sp>
        <p:nvSpPr>
          <p:cNvPr id="7" name="Text 5"/>
          <p:cNvSpPr/>
          <p:nvPr/>
        </p:nvSpPr>
        <p:spPr>
          <a:xfrm>
            <a:off x="10864477" y="2481626"/>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مبنای کنترل‌ها</a:t>
            </a:r>
            <a:endParaRPr lang="en-US" sz="3200" dirty="0">
              <a:cs typeface="B Nazanin" panose="00000400000000000000" pitchFamily="2" charset="-78"/>
            </a:endParaRPr>
          </a:p>
        </p:txBody>
      </p:sp>
      <p:sp>
        <p:nvSpPr>
          <p:cNvPr id="8" name="Text 6"/>
          <p:cNvSpPr/>
          <p:nvPr/>
        </p:nvSpPr>
        <p:spPr>
          <a:xfrm>
            <a:off x="9721596" y="3062770"/>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پایه‌ای برای انتخاب کنترل‌ها و ارزیابی عملکرد.</a:t>
            </a:r>
            <a:endParaRPr lang="en-US" sz="2400" dirty="0">
              <a:cs typeface="B Nazanin" panose="00000400000000000000" pitchFamily="2" charset="-78"/>
            </a:endParaRPr>
          </a:p>
        </p:txBody>
      </p:sp>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65779662-5CD3-C56B-8647-4CD32ECE833A}"/>
                  </a:ext>
                </a:extLst>
              </p:cNvPr>
              <p:cNvGraphicFramePr>
                <a:graphicFrameLocks noChangeAspect="1"/>
              </p:cNvGraphicFramePr>
              <p:nvPr>
                <p:extLst>
                  <p:ext uri="{D42A27DB-BD31-4B8C-83A1-F6EECF244321}">
                    <p14:modId xmlns:p14="http://schemas.microsoft.com/office/powerpoint/2010/main" val="3822838493"/>
                  </p:ext>
                </p:extLst>
              </p:nvPr>
            </p:nvGraphicFramePr>
            <p:xfrm>
              <a:off x="1200897" y="1757698"/>
              <a:ext cx="4253914" cy="4241888"/>
            </p:xfrm>
            <a:graphic>
              <a:graphicData uri="http://schemas.microsoft.com/office/drawing/2017/model3d">
                <am3d:model3d r:embed="rId3">
                  <am3d:spPr>
                    <a:xfrm>
                      <a:off x="0" y="0"/>
                      <a:ext cx="4253914" cy="4241888"/>
                    </a:xfrm>
                    <a:prstGeom prst="rect">
                      <a:avLst/>
                    </a:prstGeom>
                  </am3d:spPr>
                  <am3d:camera>
                    <am3d:pos x="0" y="0" z="66425395"/>
                    <am3d:up dx="0" dy="36000000" dz="0"/>
                    <am3d:lookAt x="0" y="0" z="0"/>
                    <am3d:perspective fov="2700000"/>
                  </am3d:camera>
                  <am3d:trans>
                    <am3d:meterPerModelUnit n="2197991" d="1000000"/>
                    <am3d:preTrans dx="-212843301" dy="1457532" dz="-62478870"/>
                    <am3d:scale>
                      <am3d:sx n="1000000" d="1000000"/>
                      <am3d:sy n="1000000" d="1000000"/>
                      <am3d:sz n="1000000" d="1000000"/>
                    </am3d:scale>
                    <am3d:rot ax="16200000"/>
                    <am3d:postTrans dx="0" dy="0" dz="0"/>
                  </am3d:trans>
                  <am3d:raster rName="Office3DRenderer" rVer="16.0.8326">
                    <am3d:blip r:embed="rId4"/>
                  </am3d:raster>
                  <am3d:objViewport viewportSz="6502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65779662-5CD3-C56B-8647-4CD32ECE833A}"/>
                  </a:ext>
                </a:extLst>
              </p:cNvPr>
              <p:cNvPicPr>
                <a:picLocks noGrp="1" noRot="1" noChangeAspect="1" noMove="1" noResize="1" noEditPoints="1" noAdjustHandles="1" noChangeArrowheads="1" noChangeShapeType="1" noCrop="1"/>
              </p:cNvPicPr>
              <p:nvPr/>
            </p:nvPicPr>
            <p:blipFill>
              <a:blip r:embed="rId4"/>
              <a:stretch>
                <a:fillRect/>
              </a:stretch>
            </p:blipFill>
            <p:spPr>
              <a:xfrm>
                <a:off x="1200897" y="1757698"/>
                <a:ext cx="4253914" cy="4241888"/>
              </a:xfrm>
              <a:prstGeom prst="rect">
                <a:avLst/>
              </a:prstGeom>
            </p:spPr>
          </p:pic>
        </mc:Fallback>
      </mc:AlternateContent>
      <p:sp>
        <p:nvSpPr>
          <p:cNvPr id="9" name="Oval 8">
            <a:extLst>
              <a:ext uri="{FF2B5EF4-FFF2-40B4-BE49-F238E27FC236}">
                <a16:creationId xmlns:a16="http://schemas.microsoft.com/office/drawing/2014/main" id="{100C5FC8-0934-3F19-4C58-3992690EE75E}"/>
              </a:ext>
            </a:extLst>
          </p:cNvPr>
          <p:cNvSpPr/>
          <p:nvPr/>
        </p:nvSpPr>
        <p:spPr>
          <a:xfrm>
            <a:off x="6003916"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15</a:t>
            </a:r>
            <a:endParaRPr lang="fa-IR" dirty="0"/>
          </a:p>
        </p:txBody>
      </p:sp>
      <p:cxnSp>
        <p:nvCxnSpPr>
          <p:cNvPr id="11" name="Straight Connector 10">
            <a:extLst>
              <a:ext uri="{FF2B5EF4-FFF2-40B4-BE49-F238E27FC236}">
                <a16:creationId xmlns:a16="http://schemas.microsoft.com/office/drawing/2014/main" id="{25C0C421-7B17-5E8E-1137-046410DEA87E}"/>
              </a:ext>
            </a:extLst>
          </p:cNvPr>
          <p:cNvCxnSpPr>
            <a:cxnSpLocks/>
          </p:cNvCxnSpPr>
          <p:nvPr/>
        </p:nvCxnSpPr>
        <p:spPr>
          <a:xfrm>
            <a:off x="4861560"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01C9760-A2D1-DE7E-9D18-9846D3C27666}"/>
              </a:ext>
            </a:extLst>
          </p:cNvPr>
          <p:cNvCxnSpPr>
            <a:cxnSpLocks/>
          </p:cNvCxnSpPr>
          <p:nvPr/>
        </p:nvCxnSpPr>
        <p:spPr>
          <a:xfrm>
            <a:off x="6631233"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56581" y="1294228"/>
            <a:ext cx="7229832" cy="633174"/>
          </a:xfrm>
          <a:prstGeom prst="rect">
            <a:avLst/>
          </a:prstGeom>
          <a:noFill/>
          <a:ln/>
        </p:spPr>
        <p:txBody>
          <a:bodyPr wrap="none" lIns="0" tIns="0" rIns="0" bIns="0" rtlCol="0" anchor="t"/>
          <a:lstStyle/>
          <a:p>
            <a:pPr marL="0" indent="0" algn="r" rtl="1">
              <a:lnSpc>
                <a:spcPts val="4950"/>
              </a:lnSpc>
              <a:buNone/>
            </a:pPr>
            <a:r>
              <a:rPr lang="en-US" sz="3950" dirty="0">
                <a:solidFill>
                  <a:srgbClr val="EDEDE8"/>
                </a:solidFill>
                <a:latin typeface="Tomorrow Semi Bold" pitchFamily="34" charset="0"/>
                <a:ea typeface="Tomorrow Semi Bold" pitchFamily="34" charset="-122"/>
                <a:cs typeface="B Nazanin" panose="00000400000000000000" pitchFamily="2" charset="-78"/>
              </a:rPr>
              <a:t>-4 ارزیابی ریسک امنیت اطلاعات</a:t>
            </a:r>
            <a:endParaRPr lang="en-US" sz="3950" dirty="0">
              <a:cs typeface="B Nazanin" panose="00000400000000000000" pitchFamily="2" charset="-78"/>
            </a:endParaRPr>
          </a:p>
        </p:txBody>
      </p:sp>
      <p:pic>
        <p:nvPicPr>
          <p:cNvPr id="4" name="Image 1" descr="preencoded.png"/>
          <p:cNvPicPr>
            <a:picLocks noChangeAspect="1"/>
          </p:cNvPicPr>
          <p:nvPr/>
        </p:nvPicPr>
        <p:blipFill>
          <a:blip r:embed="rId3"/>
          <a:stretch>
            <a:fillRect/>
          </a:stretch>
        </p:blipFill>
        <p:spPr>
          <a:xfrm>
            <a:off x="12673310" y="2231250"/>
            <a:ext cx="1013103" cy="1215747"/>
          </a:xfrm>
          <a:prstGeom prst="rect">
            <a:avLst/>
          </a:prstGeom>
        </p:spPr>
      </p:pic>
      <p:sp>
        <p:nvSpPr>
          <p:cNvPr id="5" name="Text 1"/>
          <p:cNvSpPr/>
          <p:nvPr/>
        </p:nvSpPr>
        <p:spPr>
          <a:xfrm>
            <a:off x="9836646" y="2433775"/>
            <a:ext cx="2532817" cy="316468"/>
          </a:xfrm>
          <a:prstGeom prst="rect">
            <a:avLst/>
          </a:prstGeom>
          <a:noFill/>
          <a:ln/>
        </p:spPr>
        <p:txBody>
          <a:bodyPr wrap="none" lIns="0" tIns="0" rIns="0" bIns="0" rtlCol="0" anchor="t"/>
          <a:lstStyle/>
          <a:p>
            <a:pPr marL="0" indent="0" algn="r" rtl="1">
              <a:lnSpc>
                <a:spcPts val="2450"/>
              </a:lnSpc>
              <a:buNone/>
            </a:pPr>
            <a:r>
              <a:rPr lang="en-US" sz="1950" dirty="0">
                <a:solidFill>
                  <a:srgbClr val="C9C9C0"/>
                </a:solidFill>
                <a:latin typeface="Tomorrow Semi Bold" pitchFamily="34" charset="0"/>
                <a:ea typeface="Tomorrow Semi Bold" pitchFamily="34" charset="-122"/>
                <a:cs typeface="B Nazanin" panose="00000400000000000000" pitchFamily="2" charset="-78"/>
              </a:rPr>
              <a:t>شناسایی دارایی‌ها</a:t>
            </a:r>
            <a:endParaRPr lang="en-US" sz="1950" dirty="0">
              <a:cs typeface="B Nazanin" panose="00000400000000000000" pitchFamily="2" charset="-78"/>
            </a:endParaRPr>
          </a:p>
        </p:txBody>
      </p:sp>
      <p:sp>
        <p:nvSpPr>
          <p:cNvPr id="6" name="Text 2"/>
          <p:cNvSpPr/>
          <p:nvPr/>
        </p:nvSpPr>
        <p:spPr>
          <a:xfrm>
            <a:off x="474285" y="2871806"/>
            <a:ext cx="11895177" cy="324207"/>
          </a:xfrm>
          <a:prstGeom prst="rect">
            <a:avLst/>
          </a:prstGeom>
          <a:noFill/>
          <a:ln/>
        </p:spPr>
        <p:txBody>
          <a:bodyPr wrap="none" lIns="0" tIns="0" rIns="0" bIns="0" rtlCol="0" anchor="t"/>
          <a:lstStyle/>
          <a:p>
            <a:pPr marL="0" indent="0" algn="r" rtl="1">
              <a:lnSpc>
                <a:spcPts val="2550"/>
              </a:lnSpc>
              <a:buNone/>
            </a:pPr>
            <a:r>
              <a:rPr lang="en-US" sz="1550" dirty="0">
                <a:solidFill>
                  <a:srgbClr val="C9C9C0"/>
                </a:solidFill>
                <a:latin typeface="Tomorrow" pitchFamily="34" charset="0"/>
                <a:ea typeface="Tomorrow" pitchFamily="34" charset="-122"/>
                <a:cs typeface="B Nazanin" panose="00000400000000000000" pitchFamily="2" charset="-78"/>
              </a:rPr>
              <a:t>شامل سرورها، پایگاه داده‌ها و سیستم‌های حساس.</a:t>
            </a:r>
            <a:endParaRPr lang="en-US" sz="1550" dirty="0">
              <a:cs typeface="B Nazanin" panose="00000400000000000000" pitchFamily="2" charset="-78"/>
            </a:endParaRPr>
          </a:p>
        </p:txBody>
      </p:sp>
      <p:pic>
        <p:nvPicPr>
          <p:cNvPr id="7" name="Image 2" descr="preencoded.png"/>
          <p:cNvPicPr>
            <a:picLocks noChangeAspect="1"/>
          </p:cNvPicPr>
          <p:nvPr/>
        </p:nvPicPr>
        <p:blipFill>
          <a:blip r:embed="rId4"/>
          <a:stretch>
            <a:fillRect/>
          </a:stretch>
        </p:blipFill>
        <p:spPr>
          <a:xfrm>
            <a:off x="12673310" y="3446997"/>
            <a:ext cx="1013103" cy="1215747"/>
          </a:xfrm>
          <a:prstGeom prst="rect">
            <a:avLst/>
          </a:prstGeom>
        </p:spPr>
      </p:pic>
      <p:sp>
        <p:nvSpPr>
          <p:cNvPr id="8" name="Text 3"/>
          <p:cNvSpPr/>
          <p:nvPr/>
        </p:nvSpPr>
        <p:spPr>
          <a:xfrm>
            <a:off x="9836646" y="3649522"/>
            <a:ext cx="2532817" cy="316468"/>
          </a:xfrm>
          <a:prstGeom prst="rect">
            <a:avLst/>
          </a:prstGeom>
          <a:noFill/>
          <a:ln/>
        </p:spPr>
        <p:txBody>
          <a:bodyPr wrap="none" lIns="0" tIns="0" rIns="0" bIns="0" rtlCol="0" anchor="t"/>
          <a:lstStyle/>
          <a:p>
            <a:pPr marL="0" indent="0" algn="r" rtl="1">
              <a:lnSpc>
                <a:spcPts val="2450"/>
              </a:lnSpc>
              <a:buNone/>
            </a:pPr>
            <a:r>
              <a:rPr lang="en-US" sz="1950" dirty="0">
                <a:solidFill>
                  <a:srgbClr val="C9C9C0"/>
                </a:solidFill>
                <a:latin typeface="Tomorrow Semi Bold" pitchFamily="34" charset="0"/>
                <a:ea typeface="Tomorrow Semi Bold" pitchFamily="34" charset="-122"/>
                <a:cs typeface="B Nazanin" panose="00000400000000000000" pitchFamily="2" charset="-78"/>
              </a:rPr>
              <a:t>تحلیل تهدید</a:t>
            </a:r>
            <a:endParaRPr lang="en-US" sz="1950" dirty="0">
              <a:cs typeface="B Nazanin" panose="00000400000000000000" pitchFamily="2" charset="-78"/>
            </a:endParaRPr>
          </a:p>
        </p:txBody>
      </p:sp>
      <p:sp>
        <p:nvSpPr>
          <p:cNvPr id="9" name="Text 4"/>
          <p:cNvSpPr/>
          <p:nvPr/>
        </p:nvSpPr>
        <p:spPr>
          <a:xfrm>
            <a:off x="474285" y="4087553"/>
            <a:ext cx="11895177" cy="324207"/>
          </a:xfrm>
          <a:prstGeom prst="rect">
            <a:avLst/>
          </a:prstGeom>
          <a:noFill/>
          <a:ln/>
        </p:spPr>
        <p:txBody>
          <a:bodyPr wrap="none" lIns="0" tIns="0" rIns="0" bIns="0" rtlCol="0" anchor="t"/>
          <a:lstStyle/>
          <a:p>
            <a:pPr marL="0" indent="0" algn="r" rtl="1">
              <a:lnSpc>
                <a:spcPts val="2550"/>
              </a:lnSpc>
              <a:buNone/>
            </a:pPr>
            <a:r>
              <a:rPr lang="en-US" sz="1550" dirty="0">
                <a:solidFill>
                  <a:srgbClr val="C9C9C0"/>
                </a:solidFill>
                <a:latin typeface="Tomorrow" pitchFamily="34" charset="0"/>
                <a:ea typeface="Tomorrow" pitchFamily="34" charset="-122"/>
                <a:cs typeface="B Nazanin" panose="00000400000000000000" pitchFamily="2" charset="-78"/>
              </a:rPr>
              <a:t>بررسی حملات سایبری، خطاهای انسانی و نقص فنی.</a:t>
            </a:r>
            <a:endParaRPr lang="en-US" sz="1550" dirty="0">
              <a:cs typeface="B Nazanin" panose="00000400000000000000" pitchFamily="2" charset="-78"/>
            </a:endParaRPr>
          </a:p>
        </p:txBody>
      </p:sp>
      <p:pic>
        <p:nvPicPr>
          <p:cNvPr id="10" name="Image 3" descr="preencoded.png"/>
          <p:cNvPicPr>
            <a:picLocks noChangeAspect="1"/>
          </p:cNvPicPr>
          <p:nvPr/>
        </p:nvPicPr>
        <p:blipFill>
          <a:blip r:embed="rId5"/>
          <a:stretch>
            <a:fillRect/>
          </a:stretch>
        </p:blipFill>
        <p:spPr>
          <a:xfrm>
            <a:off x="12673310" y="4662744"/>
            <a:ext cx="1013103" cy="1215747"/>
          </a:xfrm>
          <a:prstGeom prst="rect">
            <a:avLst/>
          </a:prstGeom>
        </p:spPr>
      </p:pic>
      <p:sp>
        <p:nvSpPr>
          <p:cNvPr id="11" name="Text 5"/>
          <p:cNvSpPr/>
          <p:nvPr/>
        </p:nvSpPr>
        <p:spPr>
          <a:xfrm>
            <a:off x="9836646" y="4865270"/>
            <a:ext cx="2532817" cy="316468"/>
          </a:xfrm>
          <a:prstGeom prst="rect">
            <a:avLst/>
          </a:prstGeom>
          <a:noFill/>
          <a:ln/>
        </p:spPr>
        <p:txBody>
          <a:bodyPr wrap="none" lIns="0" tIns="0" rIns="0" bIns="0" rtlCol="0" anchor="t"/>
          <a:lstStyle/>
          <a:p>
            <a:pPr marL="0" indent="0" algn="r" rtl="1">
              <a:lnSpc>
                <a:spcPts val="2450"/>
              </a:lnSpc>
              <a:buNone/>
            </a:pPr>
            <a:r>
              <a:rPr lang="en-US" sz="1950" dirty="0">
                <a:solidFill>
                  <a:srgbClr val="C9C9C0"/>
                </a:solidFill>
                <a:latin typeface="Tomorrow Semi Bold" pitchFamily="34" charset="0"/>
                <a:ea typeface="Tomorrow Semi Bold" pitchFamily="34" charset="-122"/>
                <a:cs typeface="B Nazanin" panose="00000400000000000000" pitchFamily="2" charset="-78"/>
              </a:rPr>
              <a:t>ارزیابی ریسک</a:t>
            </a:r>
            <a:endParaRPr lang="en-US" sz="1950" dirty="0">
              <a:cs typeface="B Nazanin" panose="00000400000000000000" pitchFamily="2" charset="-78"/>
            </a:endParaRPr>
          </a:p>
        </p:txBody>
      </p:sp>
      <p:sp>
        <p:nvSpPr>
          <p:cNvPr id="12" name="Text 6"/>
          <p:cNvSpPr/>
          <p:nvPr/>
        </p:nvSpPr>
        <p:spPr>
          <a:xfrm>
            <a:off x="474285" y="5303301"/>
            <a:ext cx="11895177" cy="324207"/>
          </a:xfrm>
          <a:prstGeom prst="rect">
            <a:avLst/>
          </a:prstGeom>
          <a:noFill/>
          <a:ln/>
        </p:spPr>
        <p:txBody>
          <a:bodyPr wrap="none" lIns="0" tIns="0" rIns="0" bIns="0" rtlCol="0" anchor="t"/>
          <a:lstStyle/>
          <a:p>
            <a:pPr marL="0" indent="0" algn="r" rtl="1">
              <a:lnSpc>
                <a:spcPts val="2550"/>
              </a:lnSpc>
              <a:buNone/>
            </a:pPr>
            <a:r>
              <a:rPr lang="en-US" sz="1550" dirty="0">
                <a:solidFill>
                  <a:srgbClr val="C9C9C0"/>
                </a:solidFill>
                <a:latin typeface="Tomorrow" pitchFamily="34" charset="0"/>
                <a:ea typeface="Tomorrow" pitchFamily="34" charset="-122"/>
                <a:cs typeface="B Nazanin" panose="00000400000000000000" pitchFamily="2" charset="-78"/>
              </a:rPr>
              <a:t>سنجش احتمال و تاثیر تهدید برای هر دارایی.</a:t>
            </a:r>
            <a:endParaRPr lang="en-US" sz="1550" dirty="0">
              <a:cs typeface="B Nazanin" panose="00000400000000000000" pitchFamily="2" charset="-78"/>
            </a:endParaRP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C0ABBFD3-3332-0CA3-4C7C-F251A22C8D0F}"/>
                  </a:ext>
                </a:extLst>
              </p:cNvPr>
              <p:cNvGraphicFramePr>
                <a:graphicFrameLocks noChangeAspect="1"/>
              </p:cNvGraphicFramePr>
              <p:nvPr>
                <p:extLst>
                  <p:ext uri="{D42A27DB-BD31-4B8C-83A1-F6EECF244321}">
                    <p14:modId xmlns:p14="http://schemas.microsoft.com/office/powerpoint/2010/main" val="747671247"/>
                  </p:ext>
                </p:extLst>
              </p:nvPr>
            </p:nvGraphicFramePr>
            <p:xfrm>
              <a:off x="1200896" y="1757697"/>
              <a:ext cx="4253914" cy="4241888"/>
            </p:xfrm>
            <a:graphic>
              <a:graphicData uri="http://schemas.microsoft.com/office/drawing/2017/model3d">
                <am3d:model3d r:embed="rId6">
                  <am3d:spPr>
                    <a:xfrm>
                      <a:off x="0" y="0"/>
                      <a:ext cx="4253914" cy="4241888"/>
                    </a:xfrm>
                    <a:prstGeom prst="rect">
                      <a:avLst/>
                    </a:prstGeom>
                  </am3d:spPr>
                  <am3d:camera>
                    <am3d:pos x="0" y="0" z="66425395"/>
                    <am3d:up dx="0" dy="36000000" dz="0"/>
                    <am3d:lookAt x="0" y="0" z="0"/>
                    <am3d:perspective fov="2700000"/>
                  </am3d:camera>
                  <am3d:trans>
                    <am3d:meterPerModelUnit n="2197991" d="1000000"/>
                    <am3d:preTrans dx="-212843301" dy="1457532" dz="-62478870"/>
                    <am3d:scale>
                      <am3d:sx n="1000000" d="1000000"/>
                      <am3d:sy n="1000000" d="1000000"/>
                      <am3d:sz n="1000000" d="1000000"/>
                    </am3d:scale>
                    <am3d:rot ax="16200000"/>
                    <am3d:postTrans dx="0" dy="0" dz="0"/>
                  </am3d:trans>
                  <am3d:raster rName="Office3DRenderer" rVer="16.0.8326">
                    <am3d:blip r:embed="rId7"/>
                  </am3d:raster>
                  <am3d:objViewport viewportSz="65024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C0ABBFD3-3332-0CA3-4C7C-F251A22C8D0F}"/>
                  </a:ext>
                </a:extLst>
              </p:cNvPr>
              <p:cNvPicPr>
                <a:picLocks noGrp="1" noRot="1" noChangeAspect="1" noMove="1" noResize="1" noEditPoints="1" noAdjustHandles="1" noChangeArrowheads="1" noChangeShapeType="1" noCrop="1"/>
              </p:cNvPicPr>
              <p:nvPr/>
            </p:nvPicPr>
            <p:blipFill>
              <a:blip r:embed="rId7"/>
              <a:stretch>
                <a:fillRect/>
              </a:stretch>
            </p:blipFill>
            <p:spPr>
              <a:xfrm>
                <a:off x="1200896" y="1757697"/>
                <a:ext cx="4253914" cy="4241888"/>
              </a:xfrm>
              <a:prstGeom prst="rect">
                <a:avLst/>
              </a:prstGeom>
            </p:spPr>
          </p:pic>
        </mc:Fallback>
      </mc:AlternateContent>
      <p:sp>
        <p:nvSpPr>
          <p:cNvPr id="15" name="Oval 14">
            <a:extLst>
              <a:ext uri="{FF2B5EF4-FFF2-40B4-BE49-F238E27FC236}">
                <a16:creationId xmlns:a16="http://schemas.microsoft.com/office/drawing/2014/main" id="{92E7F27C-41E7-CC8F-62AC-4B8C105C3C76}"/>
              </a:ext>
            </a:extLst>
          </p:cNvPr>
          <p:cNvSpPr/>
          <p:nvPr/>
        </p:nvSpPr>
        <p:spPr>
          <a:xfrm>
            <a:off x="6003916"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16</a:t>
            </a:r>
            <a:endParaRPr lang="fa-IR" dirty="0"/>
          </a:p>
        </p:txBody>
      </p:sp>
      <p:cxnSp>
        <p:nvCxnSpPr>
          <p:cNvPr id="16" name="Straight Connector 15">
            <a:extLst>
              <a:ext uri="{FF2B5EF4-FFF2-40B4-BE49-F238E27FC236}">
                <a16:creationId xmlns:a16="http://schemas.microsoft.com/office/drawing/2014/main" id="{5535DCA6-EEEF-6BAB-AF74-889D0D2C4DA6}"/>
              </a:ext>
            </a:extLst>
          </p:cNvPr>
          <p:cNvCxnSpPr>
            <a:cxnSpLocks/>
          </p:cNvCxnSpPr>
          <p:nvPr/>
        </p:nvCxnSpPr>
        <p:spPr>
          <a:xfrm>
            <a:off x="4861560"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C53EC9-0E3A-F78B-F198-EEE969CFAC67}"/>
              </a:ext>
            </a:extLst>
          </p:cNvPr>
          <p:cNvCxnSpPr>
            <a:cxnSpLocks/>
          </p:cNvCxnSpPr>
          <p:nvPr/>
        </p:nvCxnSpPr>
        <p:spPr>
          <a:xfrm>
            <a:off x="6631233"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281308" y="646640"/>
            <a:ext cx="9810631" cy="708779"/>
          </a:xfrm>
          <a:prstGeom prst="rect">
            <a:avLst/>
          </a:prstGeom>
          <a:noFill/>
          <a:ln/>
        </p:spPr>
        <p:txBody>
          <a:bodyPr wrap="none" lIns="0" tIns="0" rIns="0" bIns="0" rtlCol="0" anchor="t"/>
          <a:lstStyle/>
          <a:p>
            <a:pPr marL="0" indent="0" algn="r" rtl="1">
              <a:lnSpc>
                <a:spcPts val="5550"/>
              </a:lnSpc>
              <a:buNone/>
            </a:pPr>
            <a:r>
              <a:rPr lang="en-US" sz="5400" dirty="0">
                <a:solidFill>
                  <a:srgbClr val="EDEDE8"/>
                </a:solidFill>
                <a:latin typeface="Tomorrow Semi Bold" pitchFamily="34" charset="0"/>
                <a:ea typeface="Tomorrow Semi Bold" pitchFamily="34" charset="-122"/>
                <a:cs typeface="B Nazanin" panose="00000400000000000000" pitchFamily="2" charset="-78"/>
              </a:rPr>
              <a:t>-5انتخاب و پیاده‌سازی </a:t>
            </a:r>
            <a:r>
              <a:rPr lang="en-US" sz="5400" dirty="0" err="1">
                <a:solidFill>
                  <a:srgbClr val="EDEDE8"/>
                </a:solidFill>
                <a:latin typeface="Tomorrow Semi Bold" pitchFamily="34" charset="0"/>
                <a:ea typeface="Tomorrow Semi Bold" pitchFamily="34" charset="-122"/>
                <a:cs typeface="B Nazanin" panose="00000400000000000000" pitchFamily="2" charset="-78"/>
              </a:rPr>
              <a:t>کنترل‌های</a:t>
            </a:r>
            <a:r>
              <a:rPr lang="en-US" sz="5400" dirty="0">
                <a:solidFill>
                  <a:srgbClr val="EDEDE8"/>
                </a:solidFill>
                <a:latin typeface="Tomorrow Semi Bold" pitchFamily="34" charset="0"/>
                <a:ea typeface="Tomorrow Semi Bold" pitchFamily="34" charset="-122"/>
                <a:cs typeface="B Nazanin" panose="00000400000000000000" pitchFamily="2" charset="-78"/>
              </a:rPr>
              <a:t> </a:t>
            </a:r>
            <a:r>
              <a:rPr lang="en-US" sz="5400" dirty="0" err="1">
                <a:solidFill>
                  <a:srgbClr val="EDEDE8"/>
                </a:solidFill>
                <a:latin typeface="Tomorrow Semi Bold" pitchFamily="34" charset="0"/>
                <a:ea typeface="Tomorrow Semi Bold" pitchFamily="34" charset="-122"/>
                <a:cs typeface="B Nazanin" panose="00000400000000000000" pitchFamily="2" charset="-78"/>
              </a:rPr>
              <a:t>امنیتی</a:t>
            </a:r>
            <a:endParaRPr lang="en-US" sz="5400" dirty="0">
              <a:cs typeface="B Nazanin" panose="00000400000000000000" pitchFamily="2" charset="-78"/>
            </a:endParaRPr>
          </a:p>
        </p:txBody>
      </p:sp>
      <p:sp>
        <p:nvSpPr>
          <p:cNvPr id="4" name="Shape 1"/>
          <p:cNvSpPr/>
          <p:nvPr/>
        </p:nvSpPr>
        <p:spPr>
          <a:xfrm>
            <a:off x="9640252" y="4100036"/>
            <a:ext cx="4196358" cy="2633543"/>
          </a:xfrm>
          <a:prstGeom prst="roundRect">
            <a:avLst>
              <a:gd name="adj" fmla="val 1292"/>
            </a:avLst>
          </a:prstGeom>
          <a:solidFill>
            <a:srgbClr val="3C3C3A"/>
          </a:solidFill>
          <a:ln/>
        </p:spPr>
        <p:txBody>
          <a:bodyPr/>
          <a:lstStyle/>
          <a:p>
            <a:endParaRPr lang="fa-IR"/>
          </a:p>
        </p:txBody>
      </p:sp>
      <p:sp>
        <p:nvSpPr>
          <p:cNvPr id="5" name="Text 2"/>
          <p:cNvSpPr/>
          <p:nvPr/>
        </p:nvSpPr>
        <p:spPr>
          <a:xfrm>
            <a:off x="10774561" y="4326850"/>
            <a:ext cx="2835235" cy="354330"/>
          </a:xfrm>
          <a:prstGeom prst="rect">
            <a:avLst/>
          </a:prstGeom>
          <a:noFill/>
          <a:ln/>
        </p:spPr>
        <p:txBody>
          <a:bodyPr wrap="none" lIns="0" tIns="0" rIns="0" bIns="0" rtlCol="0" anchor="t"/>
          <a:lstStyle/>
          <a:p>
            <a:pPr marL="0" indent="0" algn="r" rtl="1">
              <a:lnSpc>
                <a:spcPts val="2750"/>
              </a:lnSpc>
              <a:buNone/>
            </a:pPr>
            <a:r>
              <a:rPr lang="en-US" sz="2800" dirty="0">
                <a:solidFill>
                  <a:srgbClr val="C9C9C0"/>
                </a:solidFill>
                <a:latin typeface="Tomorrow Semi Bold" pitchFamily="34" charset="0"/>
                <a:ea typeface="Tomorrow Semi Bold" pitchFamily="34" charset="-122"/>
                <a:cs typeface="B Nazanin" panose="00000400000000000000" pitchFamily="2" charset="-78"/>
              </a:rPr>
              <a:t>انتخاب کنترل‌ها</a:t>
            </a:r>
            <a:endParaRPr lang="en-US" sz="2800" dirty="0">
              <a:cs typeface="B Nazanin" panose="00000400000000000000" pitchFamily="2" charset="-78"/>
            </a:endParaRPr>
          </a:p>
        </p:txBody>
      </p:sp>
      <p:sp>
        <p:nvSpPr>
          <p:cNvPr id="6" name="Text 3"/>
          <p:cNvSpPr/>
          <p:nvPr/>
        </p:nvSpPr>
        <p:spPr>
          <a:xfrm>
            <a:off x="9867067" y="4817269"/>
            <a:ext cx="3742730" cy="725805"/>
          </a:xfrm>
          <a:prstGeom prst="rect">
            <a:avLst/>
          </a:prstGeom>
          <a:noFill/>
          <a:ln/>
        </p:spPr>
        <p:txBody>
          <a:bodyPr wrap="square" lIns="0" tIns="0" rIns="0" bIns="0" rtlCol="0" anchor="t"/>
          <a:lstStyle/>
          <a:p>
            <a:pPr marL="0" indent="0" algn="r" rtl="1">
              <a:lnSpc>
                <a:spcPts val="2850"/>
              </a:lnSpc>
              <a:buNone/>
            </a:pPr>
            <a:r>
              <a:rPr lang="en-US" sz="2000" dirty="0">
                <a:solidFill>
                  <a:srgbClr val="C9C9C0"/>
                </a:solidFill>
                <a:latin typeface="Tomorrow" pitchFamily="34" charset="0"/>
                <a:ea typeface="Tomorrow" pitchFamily="34" charset="-122"/>
                <a:cs typeface="B Nazanin" panose="00000400000000000000" pitchFamily="2" charset="-78"/>
              </a:rPr>
              <a:t>بر اساس ضمیمه A استاندارد، کنترل‌های مرتبط با ریسک‌ها انتخاب می‌شوند.</a:t>
            </a:r>
            <a:endParaRPr lang="en-US" sz="2000" dirty="0">
              <a:cs typeface="B Nazanin" panose="00000400000000000000" pitchFamily="2" charset="-78"/>
            </a:endParaRPr>
          </a:p>
        </p:txBody>
      </p:sp>
      <p:sp>
        <p:nvSpPr>
          <p:cNvPr id="7" name="Shape 4"/>
          <p:cNvSpPr/>
          <p:nvPr/>
        </p:nvSpPr>
        <p:spPr>
          <a:xfrm>
            <a:off x="5217021" y="4100036"/>
            <a:ext cx="4196358" cy="2633543"/>
          </a:xfrm>
          <a:prstGeom prst="roundRect">
            <a:avLst>
              <a:gd name="adj" fmla="val 1292"/>
            </a:avLst>
          </a:prstGeom>
          <a:solidFill>
            <a:srgbClr val="3C3C3A"/>
          </a:solidFill>
          <a:ln/>
        </p:spPr>
        <p:txBody>
          <a:bodyPr/>
          <a:lstStyle/>
          <a:p>
            <a:endParaRPr lang="fa-IR"/>
          </a:p>
        </p:txBody>
      </p:sp>
      <p:sp>
        <p:nvSpPr>
          <p:cNvPr id="8" name="Text 5"/>
          <p:cNvSpPr/>
          <p:nvPr/>
        </p:nvSpPr>
        <p:spPr>
          <a:xfrm>
            <a:off x="6351329" y="4326850"/>
            <a:ext cx="2835235" cy="354330"/>
          </a:xfrm>
          <a:prstGeom prst="rect">
            <a:avLst/>
          </a:prstGeom>
          <a:noFill/>
          <a:ln/>
        </p:spPr>
        <p:txBody>
          <a:bodyPr wrap="none" lIns="0" tIns="0" rIns="0" bIns="0" rtlCol="0" anchor="t"/>
          <a:lstStyle/>
          <a:p>
            <a:pPr marL="0" indent="0" algn="r" rtl="1">
              <a:lnSpc>
                <a:spcPts val="2750"/>
              </a:lnSpc>
              <a:buNone/>
            </a:pPr>
            <a:r>
              <a:rPr lang="en-US" sz="2800" dirty="0">
                <a:solidFill>
                  <a:srgbClr val="C9C9C0"/>
                </a:solidFill>
                <a:latin typeface="Tomorrow Semi Bold" pitchFamily="34" charset="0"/>
                <a:ea typeface="Tomorrow Semi Bold" pitchFamily="34" charset="-122"/>
                <a:cs typeface="B Nazanin" panose="00000400000000000000" pitchFamily="2" charset="-78"/>
              </a:rPr>
              <a:t>ثبت کنترل‌ها</a:t>
            </a:r>
            <a:endParaRPr lang="en-US" sz="2800" dirty="0">
              <a:cs typeface="B Nazanin" panose="00000400000000000000" pitchFamily="2" charset="-78"/>
            </a:endParaRPr>
          </a:p>
        </p:txBody>
      </p:sp>
      <p:sp>
        <p:nvSpPr>
          <p:cNvPr id="9" name="Text 6"/>
          <p:cNvSpPr/>
          <p:nvPr/>
        </p:nvSpPr>
        <p:spPr>
          <a:xfrm>
            <a:off x="5443835" y="4817269"/>
            <a:ext cx="3742730" cy="725805"/>
          </a:xfrm>
          <a:prstGeom prst="rect">
            <a:avLst/>
          </a:prstGeom>
          <a:noFill/>
          <a:ln/>
        </p:spPr>
        <p:txBody>
          <a:bodyPr wrap="square" lIns="0" tIns="0" rIns="0" bIns="0" rtlCol="0" anchor="t"/>
          <a:lstStyle/>
          <a:p>
            <a:pPr marL="0" indent="0" algn="r" rtl="1">
              <a:lnSpc>
                <a:spcPts val="2850"/>
              </a:lnSpc>
              <a:buNone/>
            </a:pPr>
            <a:r>
              <a:rPr lang="en-US" sz="2000" dirty="0">
                <a:solidFill>
                  <a:srgbClr val="C9C9C0"/>
                </a:solidFill>
                <a:latin typeface="Tomorrow" pitchFamily="34" charset="0"/>
                <a:ea typeface="Tomorrow" pitchFamily="34" charset="-122"/>
                <a:cs typeface="B Nazanin" panose="00000400000000000000" pitchFamily="2" charset="-78"/>
              </a:rPr>
              <a:t>ثبت در سند Statement of Applicability (SoA).</a:t>
            </a:r>
            <a:endParaRPr lang="en-US" sz="2000" dirty="0">
              <a:cs typeface="B Nazanin" panose="00000400000000000000" pitchFamily="2" charset="-78"/>
            </a:endParaRPr>
          </a:p>
        </p:txBody>
      </p:sp>
      <p:sp>
        <p:nvSpPr>
          <p:cNvPr id="10" name="Shape 7"/>
          <p:cNvSpPr/>
          <p:nvPr/>
        </p:nvSpPr>
        <p:spPr>
          <a:xfrm>
            <a:off x="793790" y="4114800"/>
            <a:ext cx="4196358" cy="2633543"/>
          </a:xfrm>
          <a:prstGeom prst="roundRect">
            <a:avLst>
              <a:gd name="adj" fmla="val 1292"/>
            </a:avLst>
          </a:prstGeom>
          <a:solidFill>
            <a:srgbClr val="3C3C3A"/>
          </a:solidFill>
          <a:ln/>
        </p:spPr>
        <p:txBody>
          <a:bodyPr/>
          <a:lstStyle/>
          <a:p>
            <a:endParaRPr lang="fa-IR"/>
          </a:p>
        </p:txBody>
      </p:sp>
      <p:sp>
        <p:nvSpPr>
          <p:cNvPr id="11" name="Text 8"/>
          <p:cNvSpPr/>
          <p:nvPr/>
        </p:nvSpPr>
        <p:spPr>
          <a:xfrm>
            <a:off x="1928098" y="4341614"/>
            <a:ext cx="2835235" cy="354330"/>
          </a:xfrm>
          <a:prstGeom prst="rect">
            <a:avLst/>
          </a:prstGeom>
          <a:noFill/>
          <a:ln/>
        </p:spPr>
        <p:txBody>
          <a:bodyPr wrap="none" lIns="0" tIns="0" rIns="0" bIns="0" rtlCol="0" anchor="t"/>
          <a:lstStyle/>
          <a:p>
            <a:pPr marL="0" indent="0" algn="r" rtl="1">
              <a:lnSpc>
                <a:spcPts val="2750"/>
              </a:lnSpc>
              <a:buNone/>
            </a:pPr>
            <a:r>
              <a:rPr lang="en-US" sz="2800" dirty="0">
                <a:solidFill>
                  <a:srgbClr val="C9C9C0"/>
                </a:solidFill>
                <a:latin typeface="Tomorrow Semi Bold" pitchFamily="34" charset="0"/>
                <a:ea typeface="Tomorrow Semi Bold" pitchFamily="34" charset="-122"/>
                <a:cs typeface="B Nazanin" panose="00000400000000000000" pitchFamily="2" charset="-78"/>
              </a:rPr>
              <a:t>نمونه کنترل‌ها</a:t>
            </a:r>
            <a:endParaRPr lang="en-US" sz="2800" dirty="0">
              <a:cs typeface="B Nazanin" panose="00000400000000000000" pitchFamily="2" charset="-78"/>
            </a:endParaRPr>
          </a:p>
        </p:txBody>
      </p:sp>
      <p:sp>
        <p:nvSpPr>
          <p:cNvPr id="12" name="Text 9"/>
          <p:cNvSpPr/>
          <p:nvPr/>
        </p:nvSpPr>
        <p:spPr>
          <a:xfrm>
            <a:off x="1020604" y="4832033"/>
            <a:ext cx="3742730" cy="362903"/>
          </a:xfrm>
          <a:prstGeom prst="rect">
            <a:avLst/>
          </a:prstGeom>
          <a:noFill/>
          <a:ln/>
        </p:spPr>
        <p:txBody>
          <a:bodyPr wrap="none" lIns="0" tIns="0" rIns="0" bIns="0" rtlCol="0" anchor="t"/>
          <a:lstStyle/>
          <a:p>
            <a:pPr marL="342900" indent="-342900" algn="r" rtl="1">
              <a:lnSpc>
                <a:spcPts val="2850"/>
              </a:lnSpc>
              <a:buSzPct val="100000"/>
              <a:buChar char="•"/>
            </a:pPr>
            <a:r>
              <a:rPr lang="en-US" sz="2000" dirty="0">
                <a:solidFill>
                  <a:srgbClr val="C9C9C0"/>
                </a:solidFill>
                <a:latin typeface="Tomorrow" pitchFamily="34" charset="0"/>
                <a:ea typeface="Tomorrow" pitchFamily="34" charset="-122"/>
                <a:cs typeface="B Nazanin" panose="00000400000000000000" pitchFamily="2" charset="-78"/>
              </a:rPr>
              <a:t>محدودسازی دسترسی</a:t>
            </a:r>
            <a:endParaRPr lang="en-US" sz="2000" dirty="0">
              <a:cs typeface="B Nazanin" panose="00000400000000000000" pitchFamily="2" charset="-78"/>
            </a:endParaRPr>
          </a:p>
        </p:txBody>
      </p:sp>
      <p:sp>
        <p:nvSpPr>
          <p:cNvPr id="13" name="Text 10"/>
          <p:cNvSpPr/>
          <p:nvPr/>
        </p:nvSpPr>
        <p:spPr>
          <a:xfrm>
            <a:off x="1020604" y="5274231"/>
            <a:ext cx="3742730" cy="362903"/>
          </a:xfrm>
          <a:prstGeom prst="rect">
            <a:avLst/>
          </a:prstGeom>
          <a:noFill/>
          <a:ln/>
        </p:spPr>
        <p:txBody>
          <a:bodyPr wrap="none" lIns="0" tIns="0" rIns="0" bIns="0" rtlCol="0" anchor="t"/>
          <a:lstStyle/>
          <a:p>
            <a:pPr marL="342900" indent="-342900" algn="r" rtl="1">
              <a:lnSpc>
                <a:spcPts val="2850"/>
              </a:lnSpc>
              <a:buSzPct val="100000"/>
              <a:buChar char="•"/>
            </a:pPr>
            <a:r>
              <a:rPr lang="en-US" sz="2000" dirty="0">
                <a:solidFill>
                  <a:srgbClr val="C9C9C0"/>
                </a:solidFill>
                <a:latin typeface="Tomorrow" pitchFamily="34" charset="0"/>
                <a:ea typeface="Tomorrow" pitchFamily="34" charset="-122"/>
                <a:cs typeface="B Nazanin" panose="00000400000000000000" pitchFamily="2" charset="-78"/>
              </a:rPr>
              <a:t>رمزنگاری داده‌ها</a:t>
            </a:r>
            <a:endParaRPr lang="en-US" sz="2000" dirty="0">
              <a:cs typeface="B Nazanin" panose="00000400000000000000" pitchFamily="2" charset="-78"/>
            </a:endParaRPr>
          </a:p>
        </p:txBody>
      </p:sp>
      <p:sp>
        <p:nvSpPr>
          <p:cNvPr id="14" name="Text 11"/>
          <p:cNvSpPr/>
          <p:nvPr/>
        </p:nvSpPr>
        <p:spPr>
          <a:xfrm>
            <a:off x="1020604" y="5716429"/>
            <a:ext cx="3742730" cy="362903"/>
          </a:xfrm>
          <a:prstGeom prst="rect">
            <a:avLst/>
          </a:prstGeom>
          <a:noFill/>
          <a:ln/>
        </p:spPr>
        <p:txBody>
          <a:bodyPr wrap="none" lIns="0" tIns="0" rIns="0" bIns="0" rtlCol="0" anchor="t"/>
          <a:lstStyle/>
          <a:p>
            <a:pPr marL="342900" indent="-342900" algn="r" rtl="1">
              <a:lnSpc>
                <a:spcPts val="2850"/>
              </a:lnSpc>
              <a:buSzPct val="100000"/>
              <a:buChar char="•"/>
            </a:pPr>
            <a:r>
              <a:rPr lang="en-US" sz="2000" dirty="0">
                <a:solidFill>
                  <a:srgbClr val="C9C9C0"/>
                </a:solidFill>
                <a:latin typeface="Tomorrow" pitchFamily="34" charset="0"/>
                <a:ea typeface="Tomorrow" pitchFamily="34" charset="-122"/>
                <a:cs typeface="B Nazanin" panose="00000400000000000000" pitchFamily="2" charset="-78"/>
              </a:rPr>
              <a:t>مدیریت حادثه</a:t>
            </a:r>
            <a:endParaRPr lang="en-US" sz="2000" dirty="0">
              <a:cs typeface="B Nazanin" panose="00000400000000000000" pitchFamily="2" charset="-78"/>
            </a:endParaRPr>
          </a:p>
        </p:txBody>
      </p:sp>
      <p:sp>
        <p:nvSpPr>
          <p:cNvPr id="15" name="Text 12"/>
          <p:cNvSpPr/>
          <p:nvPr/>
        </p:nvSpPr>
        <p:spPr>
          <a:xfrm>
            <a:off x="1020604" y="6158627"/>
            <a:ext cx="3742730" cy="362903"/>
          </a:xfrm>
          <a:prstGeom prst="rect">
            <a:avLst/>
          </a:prstGeom>
          <a:noFill/>
          <a:ln/>
        </p:spPr>
        <p:txBody>
          <a:bodyPr wrap="none" lIns="0" tIns="0" rIns="0" bIns="0" rtlCol="0" anchor="t"/>
          <a:lstStyle/>
          <a:p>
            <a:pPr marL="342900" indent="-342900" algn="r" rtl="1">
              <a:lnSpc>
                <a:spcPts val="2850"/>
              </a:lnSpc>
              <a:buSzPct val="100000"/>
              <a:buChar char="•"/>
            </a:pPr>
            <a:r>
              <a:rPr lang="en-US" sz="2000" dirty="0">
                <a:solidFill>
                  <a:srgbClr val="C9C9C0"/>
                </a:solidFill>
                <a:latin typeface="Tomorrow" pitchFamily="34" charset="0"/>
                <a:ea typeface="Tomorrow" pitchFamily="34" charset="-122"/>
                <a:cs typeface="B Nazanin" panose="00000400000000000000" pitchFamily="2" charset="-78"/>
              </a:rPr>
              <a:t>امنیت فیزیکی</a:t>
            </a:r>
            <a:endParaRPr lang="en-US" sz="2000" dirty="0">
              <a:cs typeface="B Nazanin" panose="00000400000000000000" pitchFamily="2" charset="-78"/>
            </a:endParaRPr>
          </a:p>
        </p:txBody>
      </p:sp>
      <p:sp>
        <p:nvSpPr>
          <p:cNvPr id="37" name="Oval 36">
            <a:extLst>
              <a:ext uri="{FF2B5EF4-FFF2-40B4-BE49-F238E27FC236}">
                <a16:creationId xmlns:a16="http://schemas.microsoft.com/office/drawing/2014/main" id="{BCC827C0-2E80-9962-3274-8B7AC2B7D713}"/>
              </a:ext>
            </a:extLst>
          </p:cNvPr>
          <p:cNvSpPr/>
          <p:nvPr/>
        </p:nvSpPr>
        <p:spPr>
          <a:xfrm>
            <a:off x="6003916"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16</a:t>
            </a:r>
            <a:endParaRPr lang="fa-IR" dirty="0"/>
          </a:p>
        </p:txBody>
      </p:sp>
      <p:cxnSp>
        <p:nvCxnSpPr>
          <p:cNvPr id="38" name="Straight Connector 37">
            <a:extLst>
              <a:ext uri="{FF2B5EF4-FFF2-40B4-BE49-F238E27FC236}">
                <a16:creationId xmlns:a16="http://schemas.microsoft.com/office/drawing/2014/main" id="{069D15FB-63D8-CE49-0CB1-E10B4F82176B}"/>
              </a:ext>
            </a:extLst>
          </p:cNvPr>
          <p:cNvCxnSpPr>
            <a:cxnSpLocks/>
          </p:cNvCxnSpPr>
          <p:nvPr/>
        </p:nvCxnSpPr>
        <p:spPr>
          <a:xfrm>
            <a:off x="4861560"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E159B5B-A503-CD9C-8095-BFF9A248F0B6}"/>
              </a:ext>
            </a:extLst>
          </p:cNvPr>
          <p:cNvCxnSpPr>
            <a:cxnSpLocks/>
          </p:cNvCxnSpPr>
          <p:nvPr/>
        </p:nvCxnSpPr>
        <p:spPr>
          <a:xfrm>
            <a:off x="6631233"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1000"/>
                                        <p:tgtEl>
                                          <p:spTgt spid="11"/>
                                        </p:tgtEl>
                                      </p:cBhvr>
                                    </p:animEffect>
                                    <p:anim calcmode="lin" valueType="num">
                                      <p:cBhvr>
                                        <p:cTn id="62" dur="1000" fill="hold"/>
                                        <p:tgtEl>
                                          <p:spTgt spid="11"/>
                                        </p:tgtEl>
                                        <p:attrNameLst>
                                          <p:attrName>ppt_x</p:attrName>
                                        </p:attrNameLst>
                                      </p:cBhvr>
                                      <p:tavLst>
                                        <p:tav tm="0">
                                          <p:val>
                                            <p:strVal val="#ppt_x"/>
                                          </p:val>
                                        </p:tav>
                                        <p:tav tm="100000">
                                          <p:val>
                                            <p:strVal val="#ppt_x"/>
                                          </p:val>
                                        </p:tav>
                                      </p:tavLst>
                                    </p:anim>
                                    <p:anim calcmode="lin" valueType="num">
                                      <p:cBhvr>
                                        <p:cTn id="63" dur="1000" fill="hold"/>
                                        <p:tgtEl>
                                          <p:spTgt spid="1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1000"/>
                                        <p:tgtEl>
                                          <p:spTgt spid="10"/>
                                        </p:tgtEl>
                                      </p:cBhvr>
                                    </p:animEffect>
                                    <p:anim calcmode="lin" valueType="num">
                                      <p:cBhvr>
                                        <p:cTn id="67" dur="1000" fill="hold"/>
                                        <p:tgtEl>
                                          <p:spTgt spid="10"/>
                                        </p:tgtEl>
                                        <p:attrNameLst>
                                          <p:attrName>ppt_x</p:attrName>
                                        </p:attrNameLst>
                                      </p:cBhvr>
                                      <p:tavLst>
                                        <p:tav tm="0">
                                          <p:val>
                                            <p:strVal val="#ppt_x"/>
                                          </p:val>
                                        </p:tav>
                                        <p:tav tm="100000">
                                          <p:val>
                                            <p:strVal val="#ppt_x"/>
                                          </p:val>
                                        </p:tav>
                                      </p:tavLst>
                                    </p:anim>
                                    <p:anim calcmode="lin" valueType="num">
                                      <p:cBhvr>
                                        <p:cTn id="6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4657606" y="4179451"/>
            <a:ext cx="9179004" cy="708779"/>
          </a:xfrm>
          <a:prstGeom prst="rect">
            <a:avLst/>
          </a:prstGeom>
          <a:noFill/>
          <a:ln/>
        </p:spPr>
        <p:txBody>
          <a:bodyPr wrap="none" lIns="0" tIns="0" rIns="0" bIns="0" rtlCol="0" anchor="t"/>
          <a:lstStyle/>
          <a:p>
            <a:pPr marL="0" indent="0" algn="r" rtl="1">
              <a:lnSpc>
                <a:spcPts val="5550"/>
              </a:lnSpc>
              <a:buNone/>
            </a:pPr>
            <a:r>
              <a:rPr lang="en-US" sz="4450" dirty="0" err="1">
                <a:solidFill>
                  <a:srgbClr val="EDEDE8"/>
                </a:solidFill>
                <a:latin typeface="Tomorrow Semi Bold" pitchFamily="34" charset="0"/>
                <a:ea typeface="Tomorrow Semi Bold" pitchFamily="34" charset="-122"/>
                <a:cs typeface="B Nazanin" panose="00000400000000000000" pitchFamily="2" charset="-78"/>
              </a:rPr>
              <a:t>طراحی</a:t>
            </a:r>
            <a:r>
              <a:rPr lang="en-US" sz="4450" dirty="0">
                <a:solidFill>
                  <a:srgbClr val="EDEDE8"/>
                </a:solidFill>
                <a:latin typeface="Tomorrow Semi Bold" pitchFamily="34" charset="0"/>
                <a:ea typeface="Tomorrow Semi Bold" pitchFamily="34" charset="-122"/>
                <a:cs typeface="B Nazanin" panose="00000400000000000000" pitchFamily="2" charset="-78"/>
              </a:rPr>
              <a:t> ساختار مستندسازی ISMS</a:t>
            </a:r>
            <a:endParaRPr lang="en-US" sz="4450" dirty="0">
              <a:cs typeface="B Nazanin" panose="00000400000000000000" pitchFamily="2" charset="-78"/>
            </a:endParaRPr>
          </a:p>
        </p:txBody>
      </p:sp>
      <p:sp>
        <p:nvSpPr>
          <p:cNvPr id="4" name="Shape 1"/>
          <p:cNvSpPr/>
          <p:nvPr/>
        </p:nvSpPr>
        <p:spPr>
          <a:xfrm>
            <a:off x="13326308" y="5228392"/>
            <a:ext cx="510302" cy="510302"/>
          </a:xfrm>
          <a:prstGeom prst="roundRect">
            <a:avLst>
              <a:gd name="adj" fmla="val 6667"/>
            </a:avLst>
          </a:prstGeom>
          <a:solidFill>
            <a:srgbClr val="3C3C3A"/>
          </a:solidFill>
          <a:ln/>
        </p:spPr>
        <p:txBody>
          <a:bodyPr/>
          <a:lstStyle/>
          <a:p>
            <a:endParaRPr lang="fa-IR"/>
          </a:p>
        </p:txBody>
      </p:sp>
      <p:sp>
        <p:nvSpPr>
          <p:cNvPr id="5" name="Text 2"/>
          <p:cNvSpPr/>
          <p:nvPr/>
        </p:nvSpPr>
        <p:spPr>
          <a:xfrm>
            <a:off x="10264259" y="530625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مستندات کلیدی</a:t>
            </a:r>
            <a:endParaRPr lang="en-US" sz="2200" dirty="0">
              <a:cs typeface="B Nazanin" panose="00000400000000000000" pitchFamily="2" charset="-78"/>
            </a:endParaRPr>
          </a:p>
        </p:txBody>
      </p:sp>
      <p:sp>
        <p:nvSpPr>
          <p:cNvPr id="6" name="Text 3"/>
          <p:cNvSpPr/>
          <p:nvPr/>
        </p:nvSpPr>
        <p:spPr>
          <a:xfrm>
            <a:off x="9677995" y="5796677"/>
            <a:ext cx="3421499" cy="725805"/>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شامل سیاست‌ها، رویه‌ها و دستورالعمل‌های اجرایی.</a:t>
            </a:r>
            <a:endParaRPr lang="en-US" sz="1750" dirty="0">
              <a:cs typeface="B Nazanin" panose="00000400000000000000" pitchFamily="2" charset="-78"/>
            </a:endParaRPr>
          </a:p>
        </p:txBody>
      </p:sp>
      <p:sp>
        <p:nvSpPr>
          <p:cNvPr id="7" name="Shape 4"/>
          <p:cNvSpPr/>
          <p:nvPr/>
        </p:nvSpPr>
        <p:spPr>
          <a:xfrm>
            <a:off x="8884206" y="5228392"/>
            <a:ext cx="510302" cy="510302"/>
          </a:xfrm>
          <a:prstGeom prst="roundRect">
            <a:avLst>
              <a:gd name="adj" fmla="val 6667"/>
            </a:avLst>
          </a:prstGeom>
          <a:solidFill>
            <a:srgbClr val="3C3C3A"/>
          </a:solidFill>
          <a:ln/>
        </p:spPr>
        <p:txBody>
          <a:bodyPr/>
          <a:lstStyle/>
          <a:p>
            <a:endParaRPr lang="fa-IR"/>
          </a:p>
        </p:txBody>
      </p:sp>
      <p:sp>
        <p:nvSpPr>
          <p:cNvPr id="8" name="Text 5"/>
          <p:cNvSpPr/>
          <p:nvPr/>
        </p:nvSpPr>
        <p:spPr>
          <a:xfrm>
            <a:off x="5822156" y="530625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شواهد ممیزی</a:t>
            </a:r>
            <a:endParaRPr lang="en-US" sz="2200" dirty="0">
              <a:cs typeface="B Nazanin" panose="00000400000000000000" pitchFamily="2" charset="-78"/>
            </a:endParaRPr>
          </a:p>
        </p:txBody>
      </p:sp>
      <p:sp>
        <p:nvSpPr>
          <p:cNvPr id="9" name="Text 6"/>
          <p:cNvSpPr/>
          <p:nvPr/>
        </p:nvSpPr>
        <p:spPr>
          <a:xfrm>
            <a:off x="5235893" y="5796677"/>
            <a:ext cx="3421499" cy="725805"/>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لاک‌های سیستم و سوابق آموزش کارکنان.</a:t>
            </a:r>
            <a:endParaRPr lang="en-US" sz="1750" dirty="0">
              <a:cs typeface="B Nazanin" panose="00000400000000000000" pitchFamily="2" charset="-78"/>
            </a:endParaRPr>
          </a:p>
        </p:txBody>
      </p:sp>
      <p:sp>
        <p:nvSpPr>
          <p:cNvPr id="10" name="Shape 7"/>
          <p:cNvSpPr/>
          <p:nvPr/>
        </p:nvSpPr>
        <p:spPr>
          <a:xfrm>
            <a:off x="4442103" y="5228392"/>
            <a:ext cx="510302" cy="510302"/>
          </a:xfrm>
          <a:prstGeom prst="roundRect">
            <a:avLst>
              <a:gd name="adj" fmla="val 6667"/>
            </a:avLst>
          </a:prstGeom>
          <a:solidFill>
            <a:srgbClr val="3C3C3A"/>
          </a:solidFill>
          <a:ln/>
        </p:spPr>
        <p:txBody>
          <a:bodyPr/>
          <a:lstStyle/>
          <a:p>
            <a:endParaRPr lang="fa-IR"/>
          </a:p>
        </p:txBody>
      </p:sp>
      <p:sp>
        <p:nvSpPr>
          <p:cNvPr id="11" name="Text 8"/>
          <p:cNvSpPr/>
          <p:nvPr/>
        </p:nvSpPr>
        <p:spPr>
          <a:xfrm>
            <a:off x="1380053" y="530625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نمونه اسناد</a:t>
            </a:r>
            <a:endParaRPr lang="en-US" sz="2200" dirty="0">
              <a:cs typeface="B Nazanin" panose="00000400000000000000" pitchFamily="2" charset="-78"/>
            </a:endParaRPr>
          </a:p>
        </p:txBody>
      </p:sp>
      <p:sp>
        <p:nvSpPr>
          <p:cNvPr id="12" name="Text 9"/>
          <p:cNvSpPr/>
          <p:nvPr/>
        </p:nvSpPr>
        <p:spPr>
          <a:xfrm>
            <a:off x="793790" y="5796677"/>
            <a:ext cx="3421499" cy="1088708"/>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ISMS Policy، Risk Treatment Plan و Incident Report Templates.</a:t>
            </a:r>
            <a:endParaRPr lang="en-US" sz="1750" dirty="0">
              <a:cs typeface="B Nazanin" panose="00000400000000000000" pitchFamily="2" charset="-78"/>
            </a:endParaRPr>
          </a:p>
        </p:txBody>
      </p:sp>
      <p:sp>
        <p:nvSpPr>
          <p:cNvPr id="13" name="Oval 12">
            <a:extLst>
              <a:ext uri="{FF2B5EF4-FFF2-40B4-BE49-F238E27FC236}">
                <a16:creationId xmlns:a16="http://schemas.microsoft.com/office/drawing/2014/main" id="{14E1ADCC-76DE-A6C3-A90E-35C4DD11CCD4}"/>
              </a:ext>
            </a:extLst>
          </p:cNvPr>
          <p:cNvSpPr/>
          <p:nvPr/>
        </p:nvSpPr>
        <p:spPr>
          <a:xfrm>
            <a:off x="6003916"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17</a:t>
            </a:r>
            <a:endParaRPr lang="fa-IR" dirty="0"/>
          </a:p>
        </p:txBody>
      </p:sp>
      <p:cxnSp>
        <p:nvCxnSpPr>
          <p:cNvPr id="14" name="Straight Connector 13">
            <a:extLst>
              <a:ext uri="{FF2B5EF4-FFF2-40B4-BE49-F238E27FC236}">
                <a16:creationId xmlns:a16="http://schemas.microsoft.com/office/drawing/2014/main" id="{A87933FD-8A88-0E66-7EB7-3A6370633203}"/>
              </a:ext>
            </a:extLst>
          </p:cNvPr>
          <p:cNvCxnSpPr>
            <a:cxnSpLocks/>
          </p:cNvCxnSpPr>
          <p:nvPr/>
        </p:nvCxnSpPr>
        <p:spPr>
          <a:xfrm>
            <a:off x="4861560"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6B22BD-36BF-CBD2-FD4D-A42F40B863EF}"/>
              </a:ext>
            </a:extLst>
          </p:cNvPr>
          <p:cNvCxnSpPr>
            <a:cxnSpLocks/>
          </p:cNvCxnSpPr>
          <p:nvPr/>
        </p:nvCxnSpPr>
        <p:spPr>
          <a:xfrm>
            <a:off x="6631233"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497931" y="3712848"/>
            <a:ext cx="8473559" cy="708779"/>
          </a:xfrm>
          <a:prstGeom prst="rect">
            <a:avLst/>
          </a:prstGeom>
          <a:noFill/>
          <a:ln/>
        </p:spPr>
        <p:txBody>
          <a:bodyPr wrap="none" lIns="0" tIns="0" rIns="0" bIns="0" rtlCol="0" anchor="t"/>
          <a:lstStyle/>
          <a:p>
            <a:pPr marL="0" indent="0" algn="ctr" rtl="1">
              <a:lnSpc>
                <a:spcPts val="5550"/>
              </a:lnSpc>
              <a:buNone/>
            </a:pPr>
            <a:r>
              <a:rPr lang="en-US" sz="5400" dirty="0">
                <a:solidFill>
                  <a:srgbClr val="EDEDE8"/>
                </a:solidFill>
                <a:latin typeface="Tomorrow Semi Bold" pitchFamily="34" charset="0"/>
                <a:ea typeface="Tomorrow Semi Bold" pitchFamily="34" charset="-122"/>
                <a:cs typeface="B Nazanin" panose="00000400000000000000" pitchFamily="2" charset="-78"/>
              </a:rPr>
              <a:t>-7آموزش و آگاهی‌رسانی به کارکنان</a:t>
            </a:r>
            <a:endParaRPr lang="en-US" sz="5400" dirty="0">
              <a:cs typeface="B Nazanin" panose="00000400000000000000" pitchFamily="2" charset="-78"/>
            </a:endParaRPr>
          </a:p>
        </p:txBody>
      </p:sp>
      <p:sp>
        <p:nvSpPr>
          <p:cNvPr id="3" name="Text 1"/>
          <p:cNvSpPr/>
          <p:nvPr/>
        </p:nvSpPr>
        <p:spPr>
          <a:xfrm>
            <a:off x="15773281" y="4255295"/>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آموزش خطرات</a:t>
            </a:r>
            <a:endParaRPr lang="en-US" sz="3200" dirty="0">
              <a:cs typeface="B Nazanin" panose="00000400000000000000" pitchFamily="2" charset="-78"/>
            </a:endParaRPr>
          </a:p>
        </p:txBody>
      </p:sp>
      <p:sp>
        <p:nvSpPr>
          <p:cNvPr id="4" name="Text 2"/>
          <p:cNvSpPr/>
          <p:nvPr/>
        </p:nvSpPr>
        <p:spPr>
          <a:xfrm>
            <a:off x="14630400" y="4836440"/>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آشنایی با خطرات رایج امنیت اطلاعات.</a:t>
            </a:r>
            <a:endParaRPr lang="en-US" sz="2400" dirty="0">
              <a:cs typeface="B Nazanin" panose="00000400000000000000" pitchFamily="2" charset="-78"/>
            </a:endParaRPr>
          </a:p>
        </p:txBody>
      </p:sp>
      <p:sp>
        <p:nvSpPr>
          <p:cNvPr id="5" name="Text 3"/>
          <p:cNvSpPr/>
          <p:nvPr/>
        </p:nvSpPr>
        <p:spPr>
          <a:xfrm>
            <a:off x="20312419" y="4255295"/>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نقش کارکنان</a:t>
            </a:r>
            <a:endParaRPr lang="en-US" sz="3200" dirty="0">
              <a:cs typeface="B Nazanin" panose="00000400000000000000" pitchFamily="2" charset="-78"/>
            </a:endParaRPr>
          </a:p>
        </p:txBody>
      </p:sp>
      <p:sp>
        <p:nvSpPr>
          <p:cNvPr id="6" name="Text 4"/>
          <p:cNvSpPr/>
          <p:nvPr/>
        </p:nvSpPr>
        <p:spPr>
          <a:xfrm>
            <a:off x="19169538" y="4836440"/>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درک مسئولیت‌ها و نحوه گزارش‌دهی.</a:t>
            </a:r>
            <a:endParaRPr lang="en-US" sz="2400" dirty="0">
              <a:cs typeface="B Nazanin" panose="00000400000000000000" pitchFamily="2" charset="-78"/>
            </a:endParaRPr>
          </a:p>
        </p:txBody>
      </p:sp>
      <p:sp>
        <p:nvSpPr>
          <p:cNvPr id="7" name="Text 5"/>
          <p:cNvSpPr/>
          <p:nvPr/>
        </p:nvSpPr>
        <p:spPr>
          <a:xfrm>
            <a:off x="24851558" y="4255295"/>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روش‌ها</a:t>
            </a:r>
            <a:endParaRPr lang="en-US" sz="3200" dirty="0">
              <a:cs typeface="B Nazanin" panose="00000400000000000000" pitchFamily="2" charset="-78"/>
            </a:endParaRPr>
          </a:p>
        </p:txBody>
      </p:sp>
      <p:sp>
        <p:nvSpPr>
          <p:cNvPr id="8" name="Text 6"/>
          <p:cNvSpPr/>
          <p:nvPr/>
        </p:nvSpPr>
        <p:spPr>
          <a:xfrm>
            <a:off x="23708677" y="4836440"/>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کارگاه‌های آموزشی و آزمون‌های آگاهی امنیتی.</a:t>
            </a:r>
            <a:endParaRPr lang="en-US" sz="2400" dirty="0">
              <a:cs typeface="B Nazanin" panose="00000400000000000000" pitchFamily="2" charset="-78"/>
            </a:endParaRPr>
          </a:p>
        </p:txBody>
      </p:sp>
      <p:sp>
        <p:nvSpPr>
          <p:cNvPr id="9" name="Oval 8">
            <a:extLst>
              <a:ext uri="{FF2B5EF4-FFF2-40B4-BE49-F238E27FC236}">
                <a16:creationId xmlns:a16="http://schemas.microsoft.com/office/drawing/2014/main" id="{3BB67367-6D70-500B-6CCF-C2E11F50578A}"/>
              </a:ext>
            </a:extLst>
          </p:cNvPr>
          <p:cNvSpPr/>
          <p:nvPr/>
        </p:nvSpPr>
        <p:spPr>
          <a:xfrm>
            <a:off x="6003916"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18</a:t>
            </a:r>
            <a:endParaRPr lang="fa-IR" dirty="0"/>
          </a:p>
        </p:txBody>
      </p:sp>
      <p:cxnSp>
        <p:nvCxnSpPr>
          <p:cNvPr id="10" name="Straight Connector 9">
            <a:extLst>
              <a:ext uri="{FF2B5EF4-FFF2-40B4-BE49-F238E27FC236}">
                <a16:creationId xmlns:a16="http://schemas.microsoft.com/office/drawing/2014/main" id="{A60620B3-D4AF-B7D5-2354-B1BB36FDDA76}"/>
              </a:ext>
            </a:extLst>
          </p:cNvPr>
          <p:cNvCxnSpPr>
            <a:cxnSpLocks/>
          </p:cNvCxnSpPr>
          <p:nvPr/>
        </p:nvCxnSpPr>
        <p:spPr>
          <a:xfrm>
            <a:off x="3157870" y="7419749"/>
            <a:ext cx="284604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3D7D978-9249-52A2-1EC7-33E8BF308EC1}"/>
              </a:ext>
            </a:extLst>
          </p:cNvPr>
          <p:cNvCxnSpPr>
            <a:cxnSpLocks/>
          </p:cNvCxnSpPr>
          <p:nvPr/>
        </p:nvCxnSpPr>
        <p:spPr>
          <a:xfrm>
            <a:off x="6631233"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C0556-1959-D32D-51D6-858EE00E6DC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A20678F-9DCC-961B-FB8F-49F0915A72EA}"/>
              </a:ext>
            </a:extLst>
          </p:cNvPr>
          <p:cNvSpPr/>
          <p:nvPr/>
        </p:nvSpPr>
        <p:spPr>
          <a:xfrm>
            <a:off x="5363051" y="2902863"/>
            <a:ext cx="8473559" cy="708779"/>
          </a:xfrm>
          <a:prstGeom prst="rect">
            <a:avLst/>
          </a:prstGeom>
          <a:noFill/>
          <a:ln/>
        </p:spPr>
        <p:txBody>
          <a:bodyPr wrap="non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-7آموزش و آگاهی‌رسانی به کارکنان</a:t>
            </a:r>
            <a:endParaRPr lang="en-US" sz="4450" dirty="0">
              <a:cs typeface="B Nazanin" panose="00000400000000000000" pitchFamily="2" charset="-78"/>
            </a:endParaRPr>
          </a:p>
        </p:txBody>
      </p:sp>
      <p:sp>
        <p:nvSpPr>
          <p:cNvPr id="7" name="Text 5">
            <a:extLst>
              <a:ext uri="{FF2B5EF4-FFF2-40B4-BE49-F238E27FC236}">
                <a16:creationId xmlns:a16="http://schemas.microsoft.com/office/drawing/2014/main" id="{B80B79C8-38CB-045E-1C76-DD3E491C1EFC}"/>
              </a:ext>
            </a:extLst>
          </p:cNvPr>
          <p:cNvSpPr/>
          <p:nvPr/>
        </p:nvSpPr>
        <p:spPr>
          <a:xfrm>
            <a:off x="11014948" y="4178617"/>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روش‌ها</a:t>
            </a:r>
            <a:endParaRPr lang="en-US" sz="3200" dirty="0">
              <a:cs typeface="B Nazanin" panose="00000400000000000000" pitchFamily="2" charset="-78"/>
            </a:endParaRPr>
          </a:p>
        </p:txBody>
      </p:sp>
      <p:sp>
        <p:nvSpPr>
          <p:cNvPr id="8" name="Text 6">
            <a:extLst>
              <a:ext uri="{FF2B5EF4-FFF2-40B4-BE49-F238E27FC236}">
                <a16:creationId xmlns:a16="http://schemas.microsoft.com/office/drawing/2014/main" id="{2AC0A0CC-69D0-A2F5-CDC7-4AD424CE24DE}"/>
              </a:ext>
            </a:extLst>
          </p:cNvPr>
          <p:cNvSpPr/>
          <p:nvPr/>
        </p:nvSpPr>
        <p:spPr>
          <a:xfrm>
            <a:off x="9872067" y="4759762"/>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کارگاه‌های آموزشی و آزمون‌های آگاهی امنیتی.</a:t>
            </a:r>
            <a:endParaRPr lang="en-US" sz="2400" dirty="0">
              <a:cs typeface="B Nazanin" panose="00000400000000000000" pitchFamily="2" charset="-78"/>
            </a:endParaRPr>
          </a:p>
        </p:txBody>
      </p:sp>
      <p:sp>
        <p:nvSpPr>
          <p:cNvPr id="9" name="Text 3">
            <a:extLst>
              <a:ext uri="{FF2B5EF4-FFF2-40B4-BE49-F238E27FC236}">
                <a16:creationId xmlns:a16="http://schemas.microsoft.com/office/drawing/2014/main" id="{D8F63FAF-DF6D-82AF-6A1B-A5CBBB127EF6}"/>
              </a:ext>
            </a:extLst>
          </p:cNvPr>
          <p:cNvSpPr/>
          <p:nvPr/>
        </p:nvSpPr>
        <p:spPr>
          <a:xfrm>
            <a:off x="16016049" y="4178617"/>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نقش کارکنان</a:t>
            </a:r>
            <a:endParaRPr lang="en-US" sz="3200" dirty="0">
              <a:cs typeface="B Nazanin" panose="00000400000000000000" pitchFamily="2" charset="-78"/>
            </a:endParaRPr>
          </a:p>
        </p:txBody>
      </p:sp>
      <p:sp>
        <p:nvSpPr>
          <p:cNvPr id="10" name="Text 4">
            <a:extLst>
              <a:ext uri="{FF2B5EF4-FFF2-40B4-BE49-F238E27FC236}">
                <a16:creationId xmlns:a16="http://schemas.microsoft.com/office/drawing/2014/main" id="{A2DB0BD6-77F9-1433-6A25-BECF5A92C8FC}"/>
              </a:ext>
            </a:extLst>
          </p:cNvPr>
          <p:cNvSpPr/>
          <p:nvPr/>
        </p:nvSpPr>
        <p:spPr>
          <a:xfrm>
            <a:off x="14873168" y="4759762"/>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درک مسئولیت‌ها و نحوه گزارش‌دهی.</a:t>
            </a:r>
            <a:endParaRPr lang="en-US" sz="2400" dirty="0">
              <a:cs typeface="B Nazanin" panose="00000400000000000000" pitchFamily="2" charset="-78"/>
            </a:endParaRPr>
          </a:p>
        </p:txBody>
      </p:sp>
      <p:sp>
        <p:nvSpPr>
          <p:cNvPr id="3" name="Oval 2">
            <a:extLst>
              <a:ext uri="{FF2B5EF4-FFF2-40B4-BE49-F238E27FC236}">
                <a16:creationId xmlns:a16="http://schemas.microsoft.com/office/drawing/2014/main" id="{5A1D2975-416F-DB1A-E5D1-4DEEF428B9DF}"/>
              </a:ext>
            </a:extLst>
          </p:cNvPr>
          <p:cNvSpPr/>
          <p:nvPr/>
        </p:nvSpPr>
        <p:spPr>
          <a:xfrm>
            <a:off x="6003916"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19</a:t>
            </a:r>
            <a:endParaRPr lang="fa-IR" dirty="0"/>
          </a:p>
        </p:txBody>
      </p:sp>
      <p:cxnSp>
        <p:nvCxnSpPr>
          <p:cNvPr id="4" name="Straight Connector 3">
            <a:extLst>
              <a:ext uri="{FF2B5EF4-FFF2-40B4-BE49-F238E27FC236}">
                <a16:creationId xmlns:a16="http://schemas.microsoft.com/office/drawing/2014/main" id="{068F33BC-A1DC-9516-FDEC-726DF8A1EA38}"/>
              </a:ext>
            </a:extLst>
          </p:cNvPr>
          <p:cNvCxnSpPr>
            <a:cxnSpLocks/>
          </p:cNvCxnSpPr>
          <p:nvPr/>
        </p:nvCxnSpPr>
        <p:spPr>
          <a:xfrm>
            <a:off x="4861560"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D5B671B-FBBC-1BF6-E771-2F48610CC0AE}"/>
              </a:ext>
            </a:extLst>
          </p:cNvPr>
          <p:cNvCxnSpPr>
            <a:cxnSpLocks/>
          </p:cNvCxnSpPr>
          <p:nvPr/>
        </p:nvCxnSpPr>
        <p:spPr>
          <a:xfrm>
            <a:off x="6631233" y="7419749"/>
            <a:ext cx="37886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557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ADD34-D494-B022-FEB8-D35A69B44D7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BD63D74-5A8F-F24C-90D2-D48B6C8639FC}"/>
              </a:ext>
            </a:extLst>
          </p:cNvPr>
          <p:cNvSpPr/>
          <p:nvPr/>
        </p:nvSpPr>
        <p:spPr>
          <a:xfrm>
            <a:off x="5363051" y="2902863"/>
            <a:ext cx="8473559" cy="708779"/>
          </a:xfrm>
          <a:prstGeom prst="rect">
            <a:avLst/>
          </a:prstGeom>
          <a:noFill/>
          <a:ln/>
        </p:spPr>
        <p:txBody>
          <a:bodyPr wrap="non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-7آموزش و آگاهی‌رسانی به کارکنان</a:t>
            </a:r>
            <a:endParaRPr lang="en-US" sz="4450" dirty="0">
              <a:cs typeface="B Nazanin" panose="00000400000000000000" pitchFamily="2" charset="-78"/>
            </a:endParaRPr>
          </a:p>
        </p:txBody>
      </p:sp>
      <p:sp>
        <p:nvSpPr>
          <p:cNvPr id="3" name="Text 1">
            <a:extLst>
              <a:ext uri="{FF2B5EF4-FFF2-40B4-BE49-F238E27FC236}">
                <a16:creationId xmlns:a16="http://schemas.microsoft.com/office/drawing/2014/main" id="{6A1BCBFB-C083-A72C-9BD2-C5554E125393}"/>
              </a:ext>
            </a:extLst>
          </p:cNvPr>
          <p:cNvSpPr/>
          <p:nvPr/>
        </p:nvSpPr>
        <p:spPr>
          <a:xfrm>
            <a:off x="15773281" y="4114800"/>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آموزش خطرات</a:t>
            </a:r>
            <a:endParaRPr lang="en-US" sz="3200" dirty="0">
              <a:cs typeface="B Nazanin" panose="00000400000000000000" pitchFamily="2" charset="-78"/>
            </a:endParaRPr>
          </a:p>
        </p:txBody>
      </p:sp>
      <p:sp>
        <p:nvSpPr>
          <p:cNvPr id="4" name="Text 2">
            <a:extLst>
              <a:ext uri="{FF2B5EF4-FFF2-40B4-BE49-F238E27FC236}">
                <a16:creationId xmlns:a16="http://schemas.microsoft.com/office/drawing/2014/main" id="{0EFFA576-BCF9-CAE0-E988-584AB5592378}"/>
              </a:ext>
            </a:extLst>
          </p:cNvPr>
          <p:cNvSpPr/>
          <p:nvPr/>
        </p:nvSpPr>
        <p:spPr>
          <a:xfrm>
            <a:off x="14630400" y="4695945"/>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آشنایی با خطرات رایج امنیت اطلاعات.</a:t>
            </a:r>
            <a:endParaRPr lang="en-US" sz="2400" dirty="0">
              <a:cs typeface="B Nazanin" panose="00000400000000000000" pitchFamily="2" charset="-78"/>
            </a:endParaRPr>
          </a:p>
        </p:txBody>
      </p:sp>
      <p:sp>
        <p:nvSpPr>
          <p:cNvPr id="5" name="Text 3">
            <a:extLst>
              <a:ext uri="{FF2B5EF4-FFF2-40B4-BE49-F238E27FC236}">
                <a16:creationId xmlns:a16="http://schemas.microsoft.com/office/drawing/2014/main" id="{77DD7552-23B6-4550-C8E9-66156D392312}"/>
              </a:ext>
            </a:extLst>
          </p:cNvPr>
          <p:cNvSpPr/>
          <p:nvPr/>
        </p:nvSpPr>
        <p:spPr>
          <a:xfrm>
            <a:off x="6475809" y="4178617"/>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نقش کارکنان</a:t>
            </a:r>
            <a:endParaRPr lang="en-US" sz="3200" dirty="0">
              <a:cs typeface="B Nazanin" panose="00000400000000000000" pitchFamily="2" charset="-78"/>
            </a:endParaRPr>
          </a:p>
        </p:txBody>
      </p:sp>
      <p:sp>
        <p:nvSpPr>
          <p:cNvPr id="6" name="Text 4">
            <a:extLst>
              <a:ext uri="{FF2B5EF4-FFF2-40B4-BE49-F238E27FC236}">
                <a16:creationId xmlns:a16="http://schemas.microsoft.com/office/drawing/2014/main" id="{42BFDA9E-9EF7-869D-7437-62B9810C960F}"/>
              </a:ext>
            </a:extLst>
          </p:cNvPr>
          <p:cNvSpPr/>
          <p:nvPr/>
        </p:nvSpPr>
        <p:spPr>
          <a:xfrm>
            <a:off x="5332928" y="4759762"/>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درک مسئولیت‌ها و نحوه گزارش‌دهی.</a:t>
            </a:r>
            <a:endParaRPr lang="en-US" sz="2400" dirty="0">
              <a:cs typeface="B Nazanin" panose="00000400000000000000" pitchFamily="2" charset="-78"/>
            </a:endParaRPr>
          </a:p>
        </p:txBody>
      </p:sp>
      <p:sp>
        <p:nvSpPr>
          <p:cNvPr id="7" name="Text 5">
            <a:extLst>
              <a:ext uri="{FF2B5EF4-FFF2-40B4-BE49-F238E27FC236}">
                <a16:creationId xmlns:a16="http://schemas.microsoft.com/office/drawing/2014/main" id="{4160B865-71F5-FB21-0E58-55AE988C6A8D}"/>
              </a:ext>
            </a:extLst>
          </p:cNvPr>
          <p:cNvSpPr/>
          <p:nvPr/>
        </p:nvSpPr>
        <p:spPr>
          <a:xfrm>
            <a:off x="11014948" y="4178617"/>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روش‌ها</a:t>
            </a:r>
            <a:endParaRPr lang="en-US" sz="3200" dirty="0">
              <a:cs typeface="B Nazanin" panose="00000400000000000000" pitchFamily="2" charset="-78"/>
            </a:endParaRPr>
          </a:p>
        </p:txBody>
      </p:sp>
      <p:sp>
        <p:nvSpPr>
          <p:cNvPr id="8" name="Text 6">
            <a:extLst>
              <a:ext uri="{FF2B5EF4-FFF2-40B4-BE49-F238E27FC236}">
                <a16:creationId xmlns:a16="http://schemas.microsoft.com/office/drawing/2014/main" id="{E6EE5FF1-8B2F-17F0-4E6B-4B27A0934995}"/>
              </a:ext>
            </a:extLst>
          </p:cNvPr>
          <p:cNvSpPr/>
          <p:nvPr/>
        </p:nvSpPr>
        <p:spPr>
          <a:xfrm>
            <a:off x="9872067" y="4759762"/>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کارگاه‌های آموزشی و آزمون‌های آگاهی امنیتی.</a:t>
            </a:r>
            <a:endParaRPr lang="en-US" sz="2400" dirty="0">
              <a:cs typeface="B Nazanin" panose="00000400000000000000" pitchFamily="2" charset="-78"/>
            </a:endParaRPr>
          </a:p>
        </p:txBody>
      </p:sp>
      <p:sp>
        <p:nvSpPr>
          <p:cNvPr id="9" name="Oval 8">
            <a:extLst>
              <a:ext uri="{FF2B5EF4-FFF2-40B4-BE49-F238E27FC236}">
                <a16:creationId xmlns:a16="http://schemas.microsoft.com/office/drawing/2014/main" id="{E02A8A63-2298-29B7-614B-97A30FE2F86C}"/>
              </a:ext>
            </a:extLst>
          </p:cNvPr>
          <p:cNvSpPr/>
          <p:nvPr/>
        </p:nvSpPr>
        <p:spPr>
          <a:xfrm>
            <a:off x="2133665"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20</a:t>
            </a:r>
            <a:endParaRPr lang="fa-IR" dirty="0"/>
          </a:p>
        </p:txBody>
      </p:sp>
      <p:cxnSp>
        <p:nvCxnSpPr>
          <p:cNvPr id="10" name="Straight Connector 9">
            <a:extLst>
              <a:ext uri="{FF2B5EF4-FFF2-40B4-BE49-F238E27FC236}">
                <a16:creationId xmlns:a16="http://schemas.microsoft.com/office/drawing/2014/main" id="{9C55D743-DDAF-A28C-5EE0-861FC32844E0}"/>
              </a:ext>
            </a:extLst>
          </p:cNvPr>
          <p:cNvCxnSpPr>
            <a:cxnSpLocks/>
          </p:cNvCxnSpPr>
          <p:nvPr/>
        </p:nvCxnSpPr>
        <p:spPr>
          <a:xfrm>
            <a:off x="991309"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3CEF487-FA00-BFED-0F2C-A489ED9BD973}"/>
              </a:ext>
            </a:extLst>
          </p:cNvPr>
          <p:cNvCxnSpPr>
            <a:cxnSpLocks/>
          </p:cNvCxnSpPr>
          <p:nvPr/>
        </p:nvCxnSpPr>
        <p:spPr>
          <a:xfrm>
            <a:off x="2760982"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79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B1444-0C30-EDD4-A68E-F28102A2A5E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F3E049C-3861-BD05-0862-0F97211F0083}"/>
              </a:ext>
            </a:extLst>
          </p:cNvPr>
          <p:cNvSpPr/>
          <p:nvPr/>
        </p:nvSpPr>
        <p:spPr>
          <a:xfrm>
            <a:off x="5363051" y="2902863"/>
            <a:ext cx="8473559" cy="708779"/>
          </a:xfrm>
          <a:prstGeom prst="rect">
            <a:avLst/>
          </a:prstGeom>
          <a:noFill/>
          <a:ln/>
        </p:spPr>
        <p:txBody>
          <a:bodyPr wrap="non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-7آموزش و آگاهی‌رسانی به کارکنان</a:t>
            </a:r>
            <a:endParaRPr lang="en-US" sz="4450" dirty="0">
              <a:cs typeface="B Nazanin" panose="00000400000000000000" pitchFamily="2" charset="-78"/>
            </a:endParaRPr>
          </a:p>
        </p:txBody>
      </p:sp>
      <p:sp>
        <p:nvSpPr>
          <p:cNvPr id="3" name="Text 1">
            <a:extLst>
              <a:ext uri="{FF2B5EF4-FFF2-40B4-BE49-F238E27FC236}">
                <a16:creationId xmlns:a16="http://schemas.microsoft.com/office/drawing/2014/main" id="{3B32CBE9-FA4A-B927-16CD-2CE6BD42124E}"/>
              </a:ext>
            </a:extLst>
          </p:cNvPr>
          <p:cNvSpPr/>
          <p:nvPr/>
        </p:nvSpPr>
        <p:spPr>
          <a:xfrm>
            <a:off x="15773281" y="4114800"/>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آموزش خطرات</a:t>
            </a:r>
            <a:endParaRPr lang="en-US" sz="3200" dirty="0">
              <a:cs typeface="B Nazanin" panose="00000400000000000000" pitchFamily="2" charset="-78"/>
            </a:endParaRPr>
          </a:p>
        </p:txBody>
      </p:sp>
      <p:sp>
        <p:nvSpPr>
          <p:cNvPr id="4" name="Text 2">
            <a:extLst>
              <a:ext uri="{FF2B5EF4-FFF2-40B4-BE49-F238E27FC236}">
                <a16:creationId xmlns:a16="http://schemas.microsoft.com/office/drawing/2014/main" id="{70B124B6-EB6B-8C70-BE54-EAA111BD9F30}"/>
              </a:ext>
            </a:extLst>
          </p:cNvPr>
          <p:cNvSpPr/>
          <p:nvPr/>
        </p:nvSpPr>
        <p:spPr>
          <a:xfrm>
            <a:off x="14630400" y="4695945"/>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آشنایی با خطرات رایج امنیت اطلاعات.</a:t>
            </a:r>
            <a:endParaRPr lang="en-US" sz="2400" dirty="0">
              <a:cs typeface="B Nazanin" panose="00000400000000000000" pitchFamily="2" charset="-78"/>
            </a:endParaRPr>
          </a:p>
        </p:txBody>
      </p:sp>
      <p:sp>
        <p:nvSpPr>
          <p:cNvPr id="5" name="Text 3">
            <a:extLst>
              <a:ext uri="{FF2B5EF4-FFF2-40B4-BE49-F238E27FC236}">
                <a16:creationId xmlns:a16="http://schemas.microsoft.com/office/drawing/2014/main" id="{45C43A1A-731A-1B80-E533-76244A75DBA2}"/>
              </a:ext>
            </a:extLst>
          </p:cNvPr>
          <p:cNvSpPr/>
          <p:nvPr/>
        </p:nvSpPr>
        <p:spPr>
          <a:xfrm>
            <a:off x="6475809" y="4178617"/>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نقش کارکنان</a:t>
            </a:r>
            <a:endParaRPr lang="en-US" sz="3200" dirty="0">
              <a:cs typeface="B Nazanin" panose="00000400000000000000" pitchFamily="2" charset="-78"/>
            </a:endParaRPr>
          </a:p>
        </p:txBody>
      </p:sp>
      <p:sp>
        <p:nvSpPr>
          <p:cNvPr id="6" name="Text 4">
            <a:extLst>
              <a:ext uri="{FF2B5EF4-FFF2-40B4-BE49-F238E27FC236}">
                <a16:creationId xmlns:a16="http://schemas.microsoft.com/office/drawing/2014/main" id="{3D16BB00-C5C6-C643-1B78-8CA7F74A133B}"/>
              </a:ext>
            </a:extLst>
          </p:cNvPr>
          <p:cNvSpPr/>
          <p:nvPr/>
        </p:nvSpPr>
        <p:spPr>
          <a:xfrm>
            <a:off x="5332928" y="4759762"/>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درک مسئولیت‌ها و نحوه گزارش‌دهی.</a:t>
            </a:r>
            <a:endParaRPr lang="en-US" sz="2400" dirty="0">
              <a:cs typeface="B Nazanin" panose="00000400000000000000" pitchFamily="2" charset="-78"/>
            </a:endParaRPr>
          </a:p>
        </p:txBody>
      </p:sp>
      <p:sp>
        <p:nvSpPr>
          <p:cNvPr id="7" name="Text 5">
            <a:extLst>
              <a:ext uri="{FF2B5EF4-FFF2-40B4-BE49-F238E27FC236}">
                <a16:creationId xmlns:a16="http://schemas.microsoft.com/office/drawing/2014/main" id="{FDF5A033-4314-F2AE-8773-2ACFB610A36A}"/>
              </a:ext>
            </a:extLst>
          </p:cNvPr>
          <p:cNvSpPr/>
          <p:nvPr/>
        </p:nvSpPr>
        <p:spPr>
          <a:xfrm>
            <a:off x="11014948" y="4178617"/>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روش‌ها</a:t>
            </a:r>
            <a:endParaRPr lang="en-US" sz="3200" dirty="0">
              <a:cs typeface="B Nazanin" panose="00000400000000000000" pitchFamily="2" charset="-78"/>
            </a:endParaRPr>
          </a:p>
        </p:txBody>
      </p:sp>
      <p:sp>
        <p:nvSpPr>
          <p:cNvPr id="8" name="Text 6">
            <a:extLst>
              <a:ext uri="{FF2B5EF4-FFF2-40B4-BE49-F238E27FC236}">
                <a16:creationId xmlns:a16="http://schemas.microsoft.com/office/drawing/2014/main" id="{68BCF79A-20DE-9C81-53D4-094F24071213}"/>
              </a:ext>
            </a:extLst>
          </p:cNvPr>
          <p:cNvSpPr/>
          <p:nvPr/>
        </p:nvSpPr>
        <p:spPr>
          <a:xfrm>
            <a:off x="9872067" y="4759762"/>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کارگاه‌های آموزشی و آزمون‌های آگاهی امنیتی.</a:t>
            </a:r>
            <a:endParaRPr lang="en-US" sz="2400" dirty="0">
              <a:cs typeface="B Nazanin" panose="00000400000000000000" pitchFamily="2" charset="-78"/>
            </a:endParaRPr>
          </a:p>
        </p:txBody>
      </p:sp>
      <p:sp>
        <p:nvSpPr>
          <p:cNvPr id="9" name="Text 1">
            <a:extLst>
              <a:ext uri="{FF2B5EF4-FFF2-40B4-BE49-F238E27FC236}">
                <a16:creationId xmlns:a16="http://schemas.microsoft.com/office/drawing/2014/main" id="{1B897F11-4BAF-5691-A267-8AA5362BBFC2}"/>
              </a:ext>
            </a:extLst>
          </p:cNvPr>
          <p:cNvSpPr/>
          <p:nvPr/>
        </p:nvSpPr>
        <p:spPr>
          <a:xfrm>
            <a:off x="2388096" y="4148137"/>
            <a:ext cx="2835235" cy="354330"/>
          </a:xfrm>
          <a:prstGeom prst="rect">
            <a:avLst/>
          </a:prstGeom>
          <a:noFill/>
          <a:ln/>
        </p:spPr>
        <p:txBody>
          <a:bodyPr wrap="none" lIns="0" tIns="0" rIns="0" bIns="0" rtlCol="0" anchor="t"/>
          <a:lstStyle/>
          <a:p>
            <a:pPr marL="0" indent="0" algn="r" rtl="1">
              <a:lnSpc>
                <a:spcPts val="2750"/>
              </a:lnSpc>
              <a:buNone/>
            </a:pPr>
            <a:r>
              <a:rPr lang="en-US" sz="3200" dirty="0">
                <a:solidFill>
                  <a:srgbClr val="EDEDE8"/>
                </a:solidFill>
                <a:latin typeface="Tomorrow Semi Bold" pitchFamily="34" charset="0"/>
                <a:ea typeface="Tomorrow Semi Bold" pitchFamily="34" charset="-122"/>
                <a:cs typeface="B Nazanin" panose="00000400000000000000" pitchFamily="2" charset="-78"/>
              </a:rPr>
              <a:t>آموزش خطرات</a:t>
            </a:r>
            <a:endParaRPr lang="en-US" sz="3200" dirty="0">
              <a:cs typeface="B Nazanin" panose="00000400000000000000" pitchFamily="2" charset="-78"/>
            </a:endParaRPr>
          </a:p>
        </p:txBody>
      </p:sp>
      <p:sp>
        <p:nvSpPr>
          <p:cNvPr id="10" name="Text 2">
            <a:extLst>
              <a:ext uri="{FF2B5EF4-FFF2-40B4-BE49-F238E27FC236}">
                <a16:creationId xmlns:a16="http://schemas.microsoft.com/office/drawing/2014/main" id="{9C51FFBA-E666-759E-DB8B-951A2672199C}"/>
              </a:ext>
            </a:extLst>
          </p:cNvPr>
          <p:cNvSpPr/>
          <p:nvPr/>
        </p:nvSpPr>
        <p:spPr>
          <a:xfrm>
            <a:off x="1245215" y="4729282"/>
            <a:ext cx="3978116" cy="362903"/>
          </a:xfrm>
          <a:prstGeom prst="rect">
            <a:avLst/>
          </a:prstGeom>
          <a:noFill/>
          <a:ln/>
        </p:spPr>
        <p:txBody>
          <a:bodyPr wrap="none" lIns="0" tIns="0" rIns="0" bIns="0" rtlCol="0" anchor="t"/>
          <a:lstStyle/>
          <a:p>
            <a:pPr marL="0" indent="0" algn="r" rtl="1">
              <a:lnSpc>
                <a:spcPts val="2850"/>
              </a:lnSpc>
              <a:buNone/>
            </a:pPr>
            <a:r>
              <a:rPr lang="en-US" sz="2400" dirty="0">
                <a:solidFill>
                  <a:srgbClr val="C9C9C0"/>
                </a:solidFill>
                <a:latin typeface="Tomorrow" pitchFamily="34" charset="0"/>
                <a:ea typeface="Tomorrow" pitchFamily="34" charset="-122"/>
                <a:cs typeface="B Nazanin" panose="00000400000000000000" pitchFamily="2" charset="-78"/>
              </a:rPr>
              <a:t>آشنایی با خطرات رایج امنیت اطلاعات.</a:t>
            </a:r>
            <a:endParaRPr lang="en-US" sz="2400" dirty="0">
              <a:cs typeface="B Nazanin" panose="00000400000000000000" pitchFamily="2" charset="-78"/>
            </a:endParaRPr>
          </a:p>
        </p:txBody>
      </p:sp>
      <p:sp>
        <p:nvSpPr>
          <p:cNvPr id="11" name="Oval 10">
            <a:extLst>
              <a:ext uri="{FF2B5EF4-FFF2-40B4-BE49-F238E27FC236}">
                <a16:creationId xmlns:a16="http://schemas.microsoft.com/office/drawing/2014/main" id="{76CDB4A4-2530-F4A2-10A6-5F69F6657E92}"/>
              </a:ext>
            </a:extLst>
          </p:cNvPr>
          <p:cNvSpPr/>
          <p:nvPr/>
        </p:nvSpPr>
        <p:spPr>
          <a:xfrm>
            <a:off x="2133665"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20</a:t>
            </a:r>
            <a:endParaRPr lang="fa-IR" dirty="0"/>
          </a:p>
        </p:txBody>
      </p:sp>
      <p:cxnSp>
        <p:nvCxnSpPr>
          <p:cNvPr id="12" name="Straight Connector 11">
            <a:extLst>
              <a:ext uri="{FF2B5EF4-FFF2-40B4-BE49-F238E27FC236}">
                <a16:creationId xmlns:a16="http://schemas.microsoft.com/office/drawing/2014/main" id="{93FC524D-3E4C-4875-2607-CA634B332D85}"/>
              </a:ext>
            </a:extLst>
          </p:cNvPr>
          <p:cNvCxnSpPr>
            <a:cxnSpLocks/>
          </p:cNvCxnSpPr>
          <p:nvPr/>
        </p:nvCxnSpPr>
        <p:spPr>
          <a:xfrm>
            <a:off x="991309"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C95A51F-3316-56F1-E4EC-95E7C7970D2B}"/>
              </a:ext>
            </a:extLst>
          </p:cNvPr>
          <p:cNvCxnSpPr>
            <a:cxnSpLocks/>
          </p:cNvCxnSpPr>
          <p:nvPr/>
        </p:nvCxnSpPr>
        <p:spPr>
          <a:xfrm>
            <a:off x="2760982"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269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96428"/>
            <a:ext cx="7556421" cy="1417558"/>
          </a:xfrm>
          <a:prstGeom prst="rect">
            <a:avLst/>
          </a:prstGeom>
          <a:noFill/>
          <a:ln/>
        </p:spPr>
        <p:txBody>
          <a:bodyPr wrap="squar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-8,9نکته نهایی درباره ساختار پیاده‌سازی</a:t>
            </a:r>
            <a:endParaRPr lang="en-US" sz="4450" dirty="0">
              <a:cs typeface="B Nazanin" panose="00000400000000000000" pitchFamily="2" charset="-78"/>
            </a:endParaRPr>
          </a:p>
        </p:txBody>
      </p:sp>
      <p:sp>
        <p:nvSpPr>
          <p:cNvPr id="4" name="Shape 1"/>
          <p:cNvSpPr/>
          <p:nvPr/>
        </p:nvSpPr>
        <p:spPr>
          <a:xfrm>
            <a:off x="7839908" y="3654147"/>
            <a:ext cx="510302" cy="510302"/>
          </a:xfrm>
          <a:prstGeom prst="roundRect">
            <a:avLst>
              <a:gd name="adj" fmla="val 6667"/>
            </a:avLst>
          </a:prstGeom>
          <a:solidFill>
            <a:srgbClr val="3C3C3A"/>
          </a:solidFill>
          <a:ln/>
        </p:spPr>
        <p:txBody>
          <a:bodyPr/>
          <a:lstStyle/>
          <a:p>
            <a:endParaRPr lang="fa-IR"/>
          </a:p>
        </p:txBody>
      </p:sp>
      <p:sp>
        <p:nvSpPr>
          <p:cNvPr id="5" name="Text 2"/>
          <p:cNvSpPr/>
          <p:nvPr/>
        </p:nvSpPr>
        <p:spPr>
          <a:xfrm>
            <a:off x="4758333" y="3732014"/>
            <a:ext cx="2854762" cy="354330"/>
          </a:xfrm>
          <a:prstGeom prst="rect">
            <a:avLst/>
          </a:prstGeom>
          <a:noFill/>
          <a:ln/>
        </p:spPr>
        <p:txBody>
          <a:bodyPr wrap="none" lIns="0" tIns="0" rIns="0" bIns="0" rtlCol="0" anchor="t"/>
          <a:lstStyle/>
          <a:p>
            <a:pPr marL="0" indent="0" algn="r" rtl="1">
              <a:lnSpc>
                <a:spcPts val="2750"/>
              </a:lnSpc>
              <a:buNone/>
            </a:pPr>
            <a:r>
              <a:rPr lang="en-US" sz="2800" dirty="0">
                <a:solidFill>
                  <a:srgbClr val="C9C9C0"/>
                </a:solidFill>
                <a:latin typeface="Tomorrow Semi Bold" pitchFamily="34" charset="0"/>
                <a:ea typeface="Tomorrow Semi Bold" pitchFamily="34" charset="-122"/>
                <a:cs typeface="B Nazanin" panose="00000400000000000000" pitchFamily="2" charset="-78"/>
              </a:rPr>
              <a:t>سیستم مدیریتی بلندمدت</a:t>
            </a:r>
            <a:endParaRPr lang="en-US" sz="2800" dirty="0">
              <a:cs typeface="B Nazanin" panose="00000400000000000000" pitchFamily="2" charset="-78"/>
            </a:endParaRPr>
          </a:p>
        </p:txBody>
      </p:sp>
      <p:sp>
        <p:nvSpPr>
          <p:cNvPr id="6" name="Text 3"/>
          <p:cNvSpPr/>
          <p:nvPr/>
        </p:nvSpPr>
        <p:spPr>
          <a:xfrm>
            <a:off x="4430197" y="4222433"/>
            <a:ext cx="3182897" cy="725805"/>
          </a:xfrm>
          <a:prstGeom prst="rect">
            <a:avLst/>
          </a:prstGeom>
          <a:noFill/>
          <a:ln/>
        </p:spPr>
        <p:txBody>
          <a:bodyPr wrap="square" lIns="0" tIns="0" rIns="0" bIns="0" rtlCol="0" anchor="t"/>
          <a:lstStyle/>
          <a:p>
            <a:pPr marL="0" indent="0" algn="r" rtl="1">
              <a:lnSpc>
                <a:spcPts val="2850"/>
              </a:lnSpc>
              <a:buNone/>
            </a:pPr>
            <a:r>
              <a:rPr lang="en-US" sz="2000" dirty="0">
                <a:solidFill>
                  <a:srgbClr val="C9C9C0"/>
                </a:solidFill>
                <a:latin typeface="Tomorrow" pitchFamily="34" charset="0"/>
                <a:ea typeface="Tomorrow" pitchFamily="34" charset="-122"/>
                <a:cs typeface="B Nazanin" panose="00000400000000000000" pitchFamily="2" charset="-78"/>
              </a:rPr>
              <a:t>بر پایه چرخه PDCA و بهبود مستمر.</a:t>
            </a:r>
            <a:endParaRPr lang="en-US" sz="2000" dirty="0">
              <a:cs typeface="B Nazanin" panose="00000400000000000000" pitchFamily="2" charset="-78"/>
            </a:endParaRPr>
          </a:p>
        </p:txBody>
      </p:sp>
      <p:sp>
        <p:nvSpPr>
          <p:cNvPr id="7" name="Shape 4"/>
          <p:cNvSpPr/>
          <p:nvPr/>
        </p:nvSpPr>
        <p:spPr>
          <a:xfrm>
            <a:off x="3919895" y="3654147"/>
            <a:ext cx="510302" cy="510302"/>
          </a:xfrm>
          <a:prstGeom prst="roundRect">
            <a:avLst>
              <a:gd name="adj" fmla="val 6667"/>
            </a:avLst>
          </a:prstGeom>
          <a:solidFill>
            <a:srgbClr val="3C3C3A"/>
          </a:solidFill>
          <a:ln/>
        </p:spPr>
        <p:txBody>
          <a:bodyPr/>
          <a:lstStyle/>
          <a:p>
            <a:endParaRPr lang="fa-IR"/>
          </a:p>
        </p:txBody>
      </p:sp>
      <p:sp>
        <p:nvSpPr>
          <p:cNvPr id="8" name="Text 5"/>
          <p:cNvSpPr/>
          <p:nvPr/>
        </p:nvSpPr>
        <p:spPr>
          <a:xfrm>
            <a:off x="857845" y="3732014"/>
            <a:ext cx="2835235" cy="354330"/>
          </a:xfrm>
          <a:prstGeom prst="rect">
            <a:avLst/>
          </a:prstGeom>
          <a:noFill/>
          <a:ln/>
        </p:spPr>
        <p:txBody>
          <a:bodyPr wrap="none" lIns="0" tIns="0" rIns="0" bIns="0" rtlCol="0" anchor="t"/>
          <a:lstStyle/>
          <a:p>
            <a:pPr marL="0" indent="0" algn="r" rtl="1">
              <a:lnSpc>
                <a:spcPts val="2750"/>
              </a:lnSpc>
              <a:buNone/>
            </a:pPr>
            <a:r>
              <a:rPr lang="en-US" sz="2800" dirty="0">
                <a:solidFill>
                  <a:srgbClr val="C9C9C0"/>
                </a:solidFill>
                <a:latin typeface="Tomorrow Semi Bold" pitchFamily="34" charset="0"/>
                <a:ea typeface="Tomorrow Semi Bold" pitchFamily="34" charset="-122"/>
                <a:cs typeface="B Nazanin" panose="00000400000000000000" pitchFamily="2" charset="-78"/>
              </a:rPr>
              <a:t>درگیر بودن کل سازمان</a:t>
            </a:r>
            <a:endParaRPr lang="en-US" sz="2800" dirty="0">
              <a:cs typeface="B Nazanin" panose="00000400000000000000" pitchFamily="2" charset="-78"/>
            </a:endParaRPr>
          </a:p>
        </p:txBody>
      </p:sp>
      <p:sp>
        <p:nvSpPr>
          <p:cNvPr id="9" name="Text 6"/>
          <p:cNvSpPr/>
          <p:nvPr/>
        </p:nvSpPr>
        <p:spPr>
          <a:xfrm>
            <a:off x="304800" y="4222433"/>
            <a:ext cx="3388281" cy="725805"/>
          </a:xfrm>
          <a:prstGeom prst="rect">
            <a:avLst/>
          </a:prstGeom>
          <a:noFill/>
          <a:ln/>
        </p:spPr>
        <p:txBody>
          <a:bodyPr wrap="square" lIns="0" tIns="0" rIns="0" bIns="0" rtlCol="0" anchor="t"/>
          <a:lstStyle/>
          <a:p>
            <a:pPr marL="0" indent="0" algn="r" rtl="1">
              <a:lnSpc>
                <a:spcPts val="2850"/>
              </a:lnSpc>
              <a:buNone/>
            </a:pPr>
            <a:r>
              <a:rPr lang="en-US" sz="2000" dirty="0">
                <a:solidFill>
                  <a:srgbClr val="C9C9C0"/>
                </a:solidFill>
                <a:latin typeface="Tomorrow" pitchFamily="34" charset="0"/>
                <a:ea typeface="Tomorrow" pitchFamily="34" charset="-122"/>
                <a:cs typeface="B Nazanin" panose="00000400000000000000" pitchFamily="2" charset="-78"/>
              </a:rPr>
              <a:t>موفقیت نیازمند مشارکت همه بخش‌ها، نه فقط IT.</a:t>
            </a:r>
            <a:endParaRPr lang="en-US" sz="2000" dirty="0">
              <a:cs typeface="B Nazanin" panose="00000400000000000000" pitchFamily="2" charset="-78"/>
            </a:endParaRPr>
          </a:p>
        </p:txBody>
      </p:sp>
      <p:sp>
        <p:nvSpPr>
          <p:cNvPr id="10" name="Shape 7"/>
          <p:cNvSpPr/>
          <p:nvPr/>
        </p:nvSpPr>
        <p:spPr>
          <a:xfrm>
            <a:off x="7839908" y="5401866"/>
            <a:ext cx="510302" cy="510302"/>
          </a:xfrm>
          <a:prstGeom prst="roundRect">
            <a:avLst>
              <a:gd name="adj" fmla="val 6667"/>
            </a:avLst>
          </a:prstGeom>
          <a:solidFill>
            <a:srgbClr val="3C3C3A"/>
          </a:solidFill>
          <a:ln/>
        </p:spPr>
        <p:txBody>
          <a:bodyPr/>
          <a:lstStyle/>
          <a:p>
            <a:endParaRPr lang="fa-IR"/>
          </a:p>
        </p:txBody>
      </p:sp>
      <p:sp>
        <p:nvSpPr>
          <p:cNvPr id="11" name="Text 8"/>
          <p:cNvSpPr/>
          <p:nvPr/>
        </p:nvSpPr>
        <p:spPr>
          <a:xfrm>
            <a:off x="4777859" y="5479733"/>
            <a:ext cx="2835235" cy="354330"/>
          </a:xfrm>
          <a:prstGeom prst="rect">
            <a:avLst/>
          </a:prstGeom>
          <a:noFill/>
          <a:ln/>
        </p:spPr>
        <p:txBody>
          <a:bodyPr wrap="none" lIns="0" tIns="0" rIns="0" bIns="0" rtlCol="0" anchor="t"/>
          <a:lstStyle/>
          <a:p>
            <a:pPr marL="0" indent="0" algn="r" rtl="1">
              <a:lnSpc>
                <a:spcPts val="2750"/>
              </a:lnSpc>
              <a:buNone/>
            </a:pPr>
            <a:r>
              <a:rPr lang="en-US" sz="2800" dirty="0">
                <a:solidFill>
                  <a:srgbClr val="C9C9C0"/>
                </a:solidFill>
                <a:latin typeface="Tomorrow Semi Bold" pitchFamily="34" charset="0"/>
                <a:ea typeface="Tomorrow Semi Bold" pitchFamily="34" charset="-122"/>
                <a:cs typeface="B Nazanin" panose="00000400000000000000" pitchFamily="2" charset="-78"/>
              </a:rPr>
              <a:t>انطباق با تغییرات</a:t>
            </a:r>
            <a:endParaRPr lang="en-US" sz="2800" dirty="0">
              <a:cs typeface="B Nazanin" panose="00000400000000000000" pitchFamily="2" charset="-78"/>
            </a:endParaRPr>
          </a:p>
        </p:txBody>
      </p:sp>
      <p:sp>
        <p:nvSpPr>
          <p:cNvPr id="12" name="Text 9"/>
          <p:cNvSpPr/>
          <p:nvPr/>
        </p:nvSpPr>
        <p:spPr>
          <a:xfrm>
            <a:off x="793790" y="5970151"/>
            <a:ext cx="6819305" cy="362903"/>
          </a:xfrm>
          <a:prstGeom prst="rect">
            <a:avLst/>
          </a:prstGeom>
          <a:noFill/>
          <a:ln/>
        </p:spPr>
        <p:txBody>
          <a:bodyPr wrap="none" lIns="0" tIns="0" rIns="0" bIns="0" rtlCol="0" anchor="t"/>
          <a:lstStyle/>
          <a:p>
            <a:pPr marL="0" indent="0" algn="r" rtl="1">
              <a:lnSpc>
                <a:spcPts val="2850"/>
              </a:lnSpc>
              <a:buNone/>
            </a:pPr>
            <a:r>
              <a:rPr lang="en-US" sz="2000" dirty="0">
                <a:solidFill>
                  <a:srgbClr val="C9C9C0"/>
                </a:solidFill>
                <a:latin typeface="Tomorrow" pitchFamily="34" charset="0"/>
                <a:ea typeface="Tomorrow" pitchFamily="34" charset="-122"/>
                <a:cs typeface="B Nazanin" panose="00000400000000000000" pitchFamily="2" charset="-78"/>
              </a:rPr>
              <a:t>هماهنگی مداوم با فناوری‌های نوین و تغییرات محیطی.</a:t>
            </a:r>
            <a:endParaRPr lang="en-US" sz="2000" dirty="0">
              <a:cs typeface="B Nazanin" panose="00000400000000000000" pitchFamily="2" charset="-78"/>
            </a:endParaRPr>
          </a:p>
        </p:txBody>
      </p:sp>
      <p:sp>
        <p:nvSpPr>
          <p:cNvPr id="13" name="Oval 12">
            <a:extLst>
              <a:ext uri="{FF2B5EF4-FFF2-40B4-BE49-F238E27FC236}">
                <a16:creationId xmlns:a16="http://schemas.microsoft.com/office/drawing/2014/main" id="{371B39C8-64F8-5BD8-08EC-176BD2D803BA}"/>
              </a:ext>
            </a:extLst>
          </p:cNvPr>
          <p:cNvSpPr/>
          <p:nvPr/>
        </p:nvSpPr>
        <p:spPr>
          <a:xfrm>
            <a:off x="2133665"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21</a:t>
            </a:r>
            <a:endParaRPr lang="fa-IR" dirty="0"/>
          </a:p>
        </p:txBody>
      </p:sp>
      <p:cxnSp>
        <p:nvCxnSpPr>
          <p:cNvPr id="14" name="Straight Connector 13">
            <a:extLst>
              <a:ext uri="{FF2B5EF4-FFF2-40B4-BE49-F238E27FC236}">
                <a16:creationId xmlns:a16="http://schemas.microsoft.com/office/drawing/2014/main" id="{FFC639C1-98B6-87E6-CBBC-9C6F47B05754}"/>
              </a:ext>
            </a:extLst>
          </p:cNvPr>
          <p:cNvCxnSpPr>
            <a:cxnSpLocks/>
          </p:cNvCxnSpPr>
          <p:nvPr/>
        </p:nvCxnSpPr>
        <p:spPr>
          <a:xfrm>
            <a:off x="991309"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92E587-DF0F-6A03-6449-7446D138854E}"/>
              </a:ext>
            </a:extLst>
          </p:cNvPr>
          <p:cNvCxnSpPr>
            <a:cxnSpLocks/>
          </p:cNvCxnSpPr>
          <p:nvPr/>
        </p:nvCxnSpPr>
        <p:spPr>
          <a:xfrm>
            <a:off x="2760982"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BEEB05-9D4D-3BF4-D5F6-30935A96CB7C}"/>
              </a:ext>
            </a:extLst>
          </p:cNvPr>
          <p:cNvSpPr txBox="1"/>
          <p:nvPr/>
        </p:nvSpPr>
        <p:spPr>
          <a:xfrm>
            <a:off x="1496292" y="1145783"/>
            <a:ext cx="12022282" cy="6001643"/>
          </a:xfrm>
          <a:prstGeom prst="rect">
            <a:avLst/>
          </a:prstGeom>
          <a:noFill/>
        </p:spPr>
        <p:txBody>
          <a:bodyPr wrap="square">
            <a:spAutoFit/>
          </a:bodyPr>
          <a:lstStyle/>
          <a:p>
            <a:pPr marL="514350" indent="-514350" algn="r" rtl="1">
              <a:buAutoNum type="arabicPeriod"/>
            </a:pPr>
            <a:r>
              <a:rPr lang="fa-IR" sz="3200" dirty="0">
                <a:solidFill>
                  <a:schemeClr val="bg1">
                    <a:lumMod val="75000"/>
                  </a:schemeClr>
                </a:solidFill>
              </a:rPr>
              <a:t>راهنمای پیاده‌سازی ISO 27001 از NQA</a:t>
            </a:r>
          </a:p>
          <a:p>
            <a:pPr marL="514350" indent="-514350" algn="r" rtl="1">
              <a:buAutoNum type="arabicPeriod"/>
            </a:pPr>
            <a:endParaRPr lang="fa-IR" sz="3200" dirty="0">
              <a:solidFill>
                <a:schemeClr val="bg1">
                  <a:lumMod val="75000"/>
                </a:schemeClr>
              </a:solidFill>
            </a:endParaRPr>
          </a:p>
          <a:p>
            <a:pPr algn="r" rtl="1"/>
            <a:r>
              <a:rPr lang="fa-IR" sz="3200" dirty="0">
                <a:solidFill>
                  <a:schemeClr val="bg1">
                    <a:lumMod val="75000"/>
                  </a:schemeClr>
                </a:solidFill>
              </a:rPr>
              <a:t>https://www.nqa.com/getmedia/ae12c945-4dbb-4b73-a4e3-996261a540af/NQA-ISO-27001-Implementation-Guide.pdf</a:t>
            </a:r>
          </a:p>
          <a:p>
            <a:pPr algn="r" rtl="1"/>
            <a:endParaRPr lang="fa-IR" sz="3200" dirty="0">
              <a:solidFill>
                <a:schemeClr val="bg1">
                  <a:lumMod val="75000"/>
                </a:schemeClr>
              </a:solidFill>
            </a:endParaRPr>
          </a:p>
          <a:p>
            <a:pPr algn="r" rtl="1"/>
            <a:r>
              <a:rPr lang="fa-IR" sz="3200" dirty="0">
                <a:solidFill>
                  <a:schemeClr val="bg1">
                    <a:lumMod val="75000"/>
                  </a:schemeClr>
                </a:solidFill>
              </a:rPr>
              <a:t>2. راهنمای پیاده‌سازی ISO/IEC 27001:2022 از BSI</a:t>
            </a:r>
          </a:p>
          <a:p>
            <a:pPr algn="r" rtl="1"/>
            <a:endParaRPr lang="fa-IR" sz="3200" dirty="0">
              <a:solidFill>
                <a:schemeClr val="bg1">
                  <a:lumMod val="75000"/>
                </a:schemeClr>
              </a:solidFill>
            </a:endParaRPr>
          </a:p>
          <a:p>
            <a:pPr algn="r" rtl="1"/>
            <a:r>
              <a:rPr lang="fa-IR" sz="3200" dirty="0">
                <a:solidFill>
                  <a:schemeClr val="bg1">
                    <a:lumMod val="75000"/>
                  </a:schemeClr>
                </a:solidFill>
              </a:rPr>
              <a:t>https://www.bsigroup.com/siteassets/pdf/en/insights-and-media/insights/brochures/27001_implementation_guide.pdf</a:t>
            </a:r>
          </a:p>
          <a:p>
            <a:pPr algn="r" rtl="1"/>
            <a:endParaRPr lang="fa-IR" sz="3200" dirty="0">
              <a:solidFill>
                <a:schemeClr val="bg1">
                  <a:lumMod val="75000"/>
                </a:schemeClr>
              </a:solidFill>
            </a:endParaRPr>
          </a:p>
          <a:p>
            <a:pPr algn="r" rtl="1"/>
            <a:r>
              <a:rPr lang="fa-IR" sz="3200" dirty="0">
                <a:solidFill>
                  <a:schemeClr val="bg1">
                    <a:lumMod val="75000"/>
                  </a:schemeClr>
                </a:solidFill>
              </a:rPr>
              <a:t>3. راهنمای جامع پیاده‌سازی ISO 27001 از ISMS.online</a:t>
            </a:r>
          </a:p>
          <a:p>
            <a:pPr algn="r" rtl="1"/>
            <a:r>
              <a:rPr lang="fa-IR" sz="3200" dirty="0">
                <a:solidFill>
                  <a:schemeClr val="bg1">
                    <a:lumMod val="75000"/>
                  </a:schemeClr>
                </a:solidFill>
              </a:rPr>
              <a:t>https://www.isms.online/iso-27001/</a:t>
            </a:r>
          </a:p>
        </p:txBody>
      </p:sp>
      <p:sp>
        <p:nvSpPr>
          <p:cNvPr id="2" name="Oval 1">
            <a:extLst>
              <a:ext uri="{FF2B5EF4-FFF2-40B4-BE49-F238E27FC236}">
                <a16:creationId xmlns:a16="http://schemas.microsoft.com/office/drawing/2014/main" id="{93D04920-26CE-2305-25CE-698B28EB9A8C}"/>
              </a:ext>
            </a:extLst>
          </p:cNvPr>
          <p:cNvSpPr/>
          <p:nvPr/>
        </p:nvSpPr>
        <p:spPr>
          <a:xfrm>
            <a:off x="2133665" y="7128643"/>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fa-IR" dirty="0"/>
          </a:p>
        </p:txBody>
      </p:sp>
      <p:cxnSp>
        <p:nvCxnSpPr>
          <p:cNvPr id="4" name="Straight Connector 3">
            <a:extLst>
              <a:ext uri="{FF2B5EF4-FFF2-40B4-BE49-F238E27FC236}">
                <a16:creationId xmlns:a16="http://schemas.microsoft.com/office/drawing/2014/main" id="{0F944262-EBBA-2B7D-370F-967088B2DF18}"/>
              </a:ext>
            </a:extLst>
          </p:cNvPr>
          <p:cNvCxnSpPr>
            <a:cxnSpLocks/>
          </p:cNvCxnSpPr>
          <p:nvPr/>
        </p:nvCxnSpPr>
        <p:spPr>
          <a:xfrm>
            <a:off x="991309"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0C40FB0-F98E-230A-C5DE-F7E5E49B8FA7}"/>
              </a:ext>
            </a:extLst>
          </p:cNvPr>
          <p:cNvCxnSpPr>
            <a:cxnSpLocks/>
          </p:cNvCxnSpPr>
          <p:nvPr/>
        </p:nvCxnSpPr>
        <p:spPr>
          <a:xfrm>
            <a:off x="2760982" y="7419749"/>
            <a:ext cx="114235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895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7F51E-4E59-7C0F-6E8F-DD495334A9A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EDC64E0-36ED-DD28-AE10-DE7FFDDFAB40}"/>
              </a:ext>
            </a:extLst>
          </p:cNvPr>
          <p:cNvSpPr/>
          <p:nvPr/>
        </p:nvSpPr>
        <p:spPr>
          <a:xfrm>
            <a:off x="-7664064" y="2001675"/>
            <a:ext cx="6900148" cy="708779"/>
          </a:xfrm>
          <a:prstGeom prst="rect">
            <a:avLst/>
          </a:prstGeom>
          <a:noFill/>
          <a:ln/>
        </p:spPr>
        <p:txBody>
          <a:bodyPr wrap="none" lIns="0" tIns="0" rIns="0" bIns="0" rtlCol="0" anchor="t"/>
          <a:lstStyle/>
          <a:p>
            <a:pPr marL="0" indent="0" algn="r" rtl="1">
              <a:lnSpc>
                <a:spcPts val="5550"/>
              </a:lnSpc>
              <a:buNone/>
            </a:pPr>
            <a:r>
              <a:rPr lang="en-US" sz="4450" dirty="0" err="1">
                <a:solidFill>
                  <a:srgbClr val="EDEDE8"/>
                </a:solidFill>
                <a:latin typeface="Tomorrow Semi Bold" pitchFamily="34" charset="0"/>
                <a:ea typeface="Tomorrow Semi Bold" pitchFamily="34" charset="-122"/>
                <a:cs typeface="B Nazanin" panose="00000400000000000000" pitchFamily="2" charset="-78"/>
              </a:rPr>
              <a:t>چرا</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امنیت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اطلاعات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مهم</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است</a:t>
            </a:r>
            <a:r>
              <a:rPr lang="en-US" sz="4450" dirty="0">
                <a:solidFill>
                  <a:srgbClr val="EDEDE8"/>
                </a:solidFill>
                <a:latin typeface="Tomorrow Semi Bold" pitchFamily="34" charset="0"/>
                <a:ea typeface="Tomorrow Semi Bold" pitchFamily="34" charset="-122"/>
                <a:cs typeface="B Nazanin" panose="00000400000000000000" pitchFamily="2" charset="-78"/>
              </a:rPr>
              <a:t>؟</a:t>
            </a:r>
            <a:endParaRPr lang="en-US" sz="4450" dirty="0">
              <a:cs typeface="B Nazanin" panose="00000400000000000000" pitchFamily="2" charset="-78"/>
            </a:endParaRPr>
          </a:p>
        </p:txBody>
      </p:sp>
      <p:sp>
        <p:nvSpPr>
          <p:cNvPr id="3" name="Text 1">
            <a:extLst>
              <a:ext uri="{FF2B5EF4-FFF2-40B4-BE49-F238E27FC236}">
                <a16:creationId xmlns:a16="http://schemas.microsoft.com/office/drawing/2014/main" id="{38DA1D43-BC27-5FCF-E10A-DCDDD91A3505}"/>
              </a:ext>
            </a:extLst>
          </p:cNvPr>
          <p:cNvSpPr/>
          <p:nvPr/>
        </p:nvSpPr>
        <p:spPr>
          <a:xfrm>
            <a:off x="-8320336" y="3050615"/>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مهم‌ترین سرمایه سازمان‌هاست</a:t>
            </a:r>
            <a:endParaRPr lang="en-US" sz="1750" dirty="0">
              <a:cs typeface="B Nazanin" panose="00000400000000000000" pitchFamily="2" charset="-78"/>
            </a:endParaRPr>
          </a:p>
        </p:txBody>
      </p:sp>
      <p:sp>
        <p:nvSpPr>
          <p:cNvPr id="5" name="Text 2">
            <a:extLst>
              <a:ext uri="{FF2B5EF4-FFF2-40B4-BE49-F238E27FC236}">
                <a16:creationId xmlns:a16="http://schemas.microsoft.com/office/drawing/2014/main" id="{4FE1CCBF-5988-0F36-8CAD-6842FA937835}"/>
              </a:ext>
            </a:extLst>
          </p:cNvPr>
          <p:cNvSpPr/>
          <p:nvPr/>
        </p:nvSpPr>
        <p:spPr>
          <a:xfrm>
            <a:off x="-8320336" y="3668669"/>
            <a:ext cx="7556421" cy="362903"/>
          </a:xfrm>
          <a:prstGeom prst="rect">
            <a:avLst/>
          </a:prstGeom>
          <a:noFill/>
          <a:ln/>
        </p:spPr>
        <p:txBody>
          <a:bodyPr wrap="none" lIns="0" tIns="0" rIns="0" bIns="0" rtlCol="0" anchor="t"/>
          <a:lstStyle/>
          <a:p>
            <a:pPr marL="0" indent="0" algn="r" rtl="1">
              <a:lnSpc>
                <a:spcPts val="2850"/>
              </a:lnSpc>
              <a:buNone/>
            </a:pPr>
            <a:r>
              <a:rPr lang="en-US" sz="1750" dirty="0" err="1">
                <a:solidFill>
                  <a:srgbClr val="C9C9C0"/>
                </a:solidFill>
                <a:latin typeface="Tomorrow" pitchFamily="34" charset="0"/>
                <a:ea typeface="Tomorrow" pitchFamily="34" charset="-122"/>
                <a:cs typeface="B Nazanin" panose="00000400000000000000" pitchFamily="2" charset="-78"/>
              </a:rPr>
              <a:t>تهدیدها</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افزار</a:t>
            </a:r>
            <a:r>
              <a:rPr lang="en-US" sz="1750" dirty="0">
                <a:solidFill>
                  <a:srgbClr val="C9C9C0"/>
                </a:solidFill>
                <a:latin typeface="Tomorrow" pitchFamily="34" charset="0"/>
                <a:ea typeface="Tomorrow" pitchFamily="34" charset="-122"/>
                <a:cs typeface="B Nazanin" panose="00000400000000000000" pitchFamily="2" charset="-78"/>
              </a:rPr>
              <a:t>، هک، باج‌افزار، اشتباه انسانی، حمله داخلی</a:t>
            </a:r>
            <a:endParaRPr lang="en-US" sz="1750" dirty="0">
              <a:cs typeface="B Nazanin" panose="00000400000000000000" pitchFamily="2" charset="-78"/>
            </a:endParaRPr>
          </a:p>
        </p:txBody>
      </p:sp>
      <p:sp>
        <p:nvSpPr>
          <p:cNvPr id="8" name="Text 3">
            <a:extLst>
              <a:ext uri="{FF2B5EF4-FFF2-40B4-BE49-F238E27FC236}">
                <a16:creationId xmlns:a16="http://schemas.microsoft.com/office/drawing/2014/main" id="{7FA85331-596B-F933-610F-7771F316A78F}"/>
              </a:ext>
            </a:extLst>
          </p:cNvPr>
          <p:cNvSpPr/>
          <p:nvPr/>
        </p:nvSpPr>
        <p:spPr>
          <a:xfrm>
            <a:off x="-8320336" y="4286722"/>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متوسط هزینه نقض اطلاعات در 2023: 4.45 میلیون دلار</a:t>
            </a:r>
            <a:endParaRPr lang="en-US" sz="1750" dirty="0">
              <a:cs typeface="B Nazanin" panose="00000400000000000000" pitchFamily="2" charset="-78"/>
            </a:endParaRPr>
          </a:p>
        </p:txBody>
      </p:sp>
      <p:sp>
        <p:nvSpPr>
          <p:cNvPr id="9" name="Text 4">
            <a:extLst>
              <a:ext uri="{FF2B5EF4-FFF2-40B4-BE49-F238E27FC236}">
                <a16:creationId xmlns:a16="http://schemas.microsoft.com/office/drawing/2014/main" id="{74C2A31B-FC17-E11A-607F-99EE036343ED}"/>
              </a:ext>
            </a:extLst>
          </p:cNvPr>
          <p:cNvSpPr/>
          <p:nvPr/>
        </p:nvSpPr>
        <p:spPr>
          <a:xfrm>
            <a:off x="-8320336" y="4904776"/>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راهکار: رویکرد سیستماتیک و پیشگیرانه</a:t>
            </a:r>
            <a:endParaRPr lang="en-US" sz="1750" dirty="0">
              <a:cs typeface="B Nazanin" panose="00000400000000000000" pitchFamily="2" charset="-78"/>
            </a:endParaRPr>
          </a:p>
        </p:txBody>
      </p:sp>
      <p:sp>
        <p:nvSpPr>
          <p:cNvPr id="10" name="Text 0">
            <a:extLst>
              <a:ext uri="{FF2B5EF4-FFF2-40B4-BE49-F238E27FC236}">
                <a16:creationId xmlns:a16="http://schemas.microsoft.com/office/drawing/2014/main" id="{9BF53D61-0F92-A86D-54AD-2E8BF2976251}"/>
              </a:ext>
            </a:extLst>
          </p:cNvPr>
          <p:cNvSpPr/>
          <p:nvPr/>
        </p:nvSpPr>
        <p:spPr>
          <a:xfrm>
            <a:off x="5024086" y="901069"/>
            <a:ext cx="8954260" cy="2099596"/>
          </a:xfrm>
          <a:prstGeom prst="rect">
            <a:avLst/>
          </a:prstGeom>
          <a:noFill/>
          <a:ln/>
        </p:spPr>
        <p:txBody>
          <a:bodyPr wrap="none" lIns="0" tIns="0" rIns="0" bIns="0" rtlCol="0" anchor="t"/>
          <a:lstStyle/>
          <a:p>
            <a:pPr marL="0" indent="0" algn="r" rtl="1">
              <a:lnSpc>
                <a:spcPts val="5550"/>
              </a:lnSpc>
              <a:buNone/>
            </a:pPr>
            <a:r>
              <a:rPr lang="en-US" sz="6600" dirty="0">
                <a:solidFill>
                  <a:srgbClr val="EDEDE8"/>
                </a:solidFill>
                <a:latin typeface="Tomorrow Semi Bold" pitchFamily="34" charset="0"/>
                <a:ea typeface="Tomorrow Semi Bold" pitchFamily="34" charset="-122"/>
                <a:cs typeface="B Nazanin" panose="00000400000000000000" pitchFamily="2" charset="-78"/>
              </a:rPr>
              <a:t>تعریف امنیت اطلاعات و مفاهیم پایه</a:t>
            </a:r>
            <a:endParaRPr lang="en-US" sz="6600" dirty="0">
              <a:cs typeface="B Nazanin" panose="00000400000000000000" pitchFamily="2" charset="-78"/>
            </a:endParaRPr>
          </a:p>
        </p:txBody>
      </p:sp>
      <p:sp>
        <p:nvSpPr>
          <p:cNvPr id="11" name="Shape 1">
            <a:extLst>
              <a:ext uri="{FF2B5EF4-FFF2-40B4-BE49-F238E27FC236}">
                <a16:creationId xmlns:a16="http://schemas.microsoft.com/office/drawing/2014/main" id="{AC1E2C47-86B6-F81E-E4F2-D9CD8493F077}"/>
              </a:ext>
            </a:extLst>
          </p:cNvPr>
          <p:cNvSpPr/>
          <p:nvPr/>
        </p:nvSpPr>
        <p:spPr>
          <a:xfrm>
            <a:off x="9899046" y="2291605"/>
            <a:ext cx="4196358" cy="1306949"/>
          </a:xfrm>
          <a:prstGeom prst="roundRect">
            <a:avLst>
              <a:gd name="adj" fmla="val 2603"/>
            </a:avLst>
          </a:prstGeom>
          <a:solidFill>
            <a:srgbClr val="3C3C3A"/>
          </a:solidFill>
          <a:ln/>
        </p:spPr>
        <p:txBody>
          <a:bodyPr/>
          <a:lstStyle/>
          <a:p>
            <a:endParaRPr lang="fa-IR"/>
          </a:p>
        </p:txBody>
      </p:sp>
      <p:sp>
        <p:nvSpPr>
          <p:cNvPr id="12" name="Text 2">
            <a:extLst>
              <a:ext uri="{FF2B5EF4-FFF2-40B4-BE49-F238E27FC236}">
                <a16:creationId xmlns:a16="http://schemas.microsoft.com/office/drawing/2014/main" id="{0579467B-8DA3-E011-7144-3BCA7EBACFD3}"/>
              </a:ext>
            </a:extLst>
          </p:cNvPr>
          <p:cNvSpPr/>
          <p:nvPr/>
        </p:nvSpPr>
        <p:spPr>
          <a:xfrm>
            <a:off x="11033355" y="2518420"/>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محرمانگی</a:t>
            </a:r>
            <a:endParaRPr lang="en-US" sz="2200" dirty="0">
              <a:cs typeface="B Nazanin" panose="00000400000000000000" pitchFamily="2" charset="-78"/>
            </a:endParaRPr>
          </a:p>
        </p:txBody>
      </p:sp>
      <p:sp>
        <p:nvSpPr>
          <p:cNvPr id="13" name="Text 3">
            <a:extLst>
              <a:ext uri="{FF2B5EF4-FFF2-40B4-BE49-F238E27FC236}">
                <a16:creationId xmlns:a16="http://schemas.microsoft.com/office/drawing/2014/main" id="{DF50F2B9-DB6E-30CF-5022-94F08553D768}"/>
              </a:ext>
            </a:extLst>
          </p:cNvPr>
          <p:cNvSpPr/>
          <p:nvPr/>
        </p:nvSpPr>
        <p:spPr>
          <a:xfrm>
            <a:off x="10125861" y="3008838"/>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دسترسی فقط برای افراد مجاز</a:t>
            </a:r>
            <a:endParaRPr lang="en-US" sz="1750" dirty="0">
              <a:cs typeface="B Nazanin" panose="00000400000000000000" pitchFamily="2" charset="-78"/>
            </a:endParaRPr>
          </a:p>
        </p:txBody>
      </p:sp>
      <p:sp>
        <p:nvSpPr>
          <p:cNvPr id="14" name="Shape 4">
            <a:extLst>
              <a:ext uri="{FF2B5EF4-FFF2-40B4-BE49-F238E27FC236}">
                <a16:creationId xmlns:a16="http://schemas.microsoft.com/office/drawing/2014/main" id="{DEBA08F2-A4A3-1EFF-461A-5E468825D4C6}"/>
              </a:ext>
            </a:extLst>
          </p:cNvPr>
          <p:cNvSpPr/>
          <p:nvPr/>
        </p:nvSpPr>
        <p:spPr>
          <a:xfrm>
            <a:off x="14977232" y="4183260"/>
            <a:ext cx="4196358" cy="1306949"/>
          </a:xfrm>
          <a:prstGeom prst="roundRect">
            <a:avLst>
              <a:gd name="adj" fmla="val 2603"/>
            </a:avLst>
          </a:prstGeom>
          <a:solidFill>
            <a:srgbClr val="3C3C3A"/>
          </a:solidFill>
          <a:ln/>
        </p:spPr>
        <p:txBody>
          <a:bodyPr/>
          <a:lstStyle/>
          <a:p>
            <a:endParaRPr lang="fa-IR"/>
          </a:p>
        </p:txBody>
      </p:sp>
      <p:sp>
        <p:nvSpPr>
          <p:cNvPr id="15" name="Text 5">
            <a:extLst>
              <a:ext uri="{FF2B5EF4-FFF2-40B4-BE49-F238E27FC236}">
                <a16:creationId xmlns:a16="http://schemas.microsoft.com/office/drawing/2014/main" id="{AC6A31CC-6C49-0FBF-44F4-ECFA500D377C}"/>
              </a:ext>
            </a:extLst>
          </p:cNvPr>
          <p:cNvSpPr/>
          <p:nvPr/>
        </p:nvSpPr>
        <p:spPr>
          <a:xfrm>
            <a:off x="16111540" y="4410075"/>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یکپارچگی</a:t>
            </a:r>
            <a:endParaRPr lang="en-US" sz="2200" dirty="0">
              <a:cs typeface="B Nazanin" panose="00000400000000000000" pitchFamily="2" charset="-78"/>
            </a:endParaRPr>
          </a:p>
        </p:txBody>
      </p:sp>
      <p:sp>
        <p:nvSpPr>
          <p:cNvPr id="16" name="Text 6">
            <a:extLst>
              <a:ext uri="{FF2B5EF4-FFF2-40B4-BE49-F238E27FC236}">
                <a16:creationId xmlns:a16="http://schemas.microsoft.com/office/drawing/2014/main" id="{1BF08CCC-5750-477A-E267-AD0D624C1209}"/>
              </a:ext>
            </a:extLst>
          </p:cNvPr>
          <p:cNvSpPr/>
          <p:nvPr/>
        </p:nvSpPr>
        <p:spPr>
          <a:xfrm>
            <a:off x="15204046" y="4900493"/>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کامل و دقیق باقی بمانند</a:t>
            </a:r>
            <a:endParaRPr lang="en-US" sz="1750" dirty="0">
              <a:cs typeface="B Nazanin" panose="00000400000000000000" pitchFamily="2" charset="-78"/>
            </a:endParaRPr>
          </a:p>
        </p:txBody>
      </p:sp>
      <p:sp>
        <p:nvSpPr>
          <p:cNvPr id="17" name="Shape 7">
            <a:extLst>
              <a:ext uri="{FF2B5EF4-FFF2-40B4-BE49-F238E27FC236}">
                <a16:creationId xmlns:a16="http://schemas.microsoft.com/office/drawing/2014/main" id="{74150D33-07FF-C8AC-86B3-75DBC40E265B}"/>
              </a:ext>
            </a:extLst>
          </p:cNvPr>
          <p:cNvSpPr/>
          <p:nvPr/>
        </p:nvSpPr>
        <p:spPr>
          <a:xfrm>
            <a:off x="14977232" y="5984912"/>
            <a:ext cx="4196358" cy="1306949"/>
          </a:xfrm>
          <a:prstGeom prst="roundRect">
            <a:avLst>
              <a:gd name="adj" fmla="val 2603"/>
            </a:avLst>
          </a:prstGeom>
          <a:solidFill>
            <a:srgbClr val="3C3C3A"/>
          </a:solidFill>
          <a:ln/>
        </p:spPr>
        <p:txBody>
          <a:bodyPr/>
          <a:lstStyle/>
          <a:p>
            <a:endParaRPr lang="fa-IR"/>
          </a:p>
        </p:txBody>
      </p:sp>
      <p:sp>
        <p:nvSpPr>
          <p:cNvPr id="18" name="Text 8">
            <a:extLst>
              <a:ext uri="{FF2B5EF4-FFF2-40B4-BE49-F238E27FC236}">
                <a16:creationId xmlns:a16="http://schemas.microsoft.com/office/drawing/2014/main" id="{1F573DDB-36BB-6BD9-8332-7DFB3E188A46}"/>
              </a:ext>
            </a:extLst>
          </p:cNvPr>
          <p:cNvSpPr/>
          <p:nvPr/>
        </p:nvSpPr>
        <p:spPr>
          <a:xfrm>
            <a:off x="16111540" y="6211727"/>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دسترس‌پذیری</a:t>
            </a:r>
            <a:endParaRPr lang="en-US" sz="2200" dirty="0">
              <a:cs typeface="B Nazanin" panose="00000400000000000000" pitchFamily="2" charset="-78"/>
            </a:endParaRPr>
          </a:p>
        </p:txBody>
      </p:sp>
      <p:sp>
        <p:nvSpPr>
          <p:cNvPr id="19" name="Text 9">
            <a:extLst>
              <a:ext uri="{FF2B5EF4-FFF2-40B4-BE49-F238E27FC236}">
                <a16:creationId xmlns:a16="http://schemas.microsoft.com/office/drawing/2014/main" id="{BBB4713D-2F25-F0B8-C2BB-02745844A4A9}"/>
              </a:ext>
            </a:extLst>
          </p:cNvPr>
          <p:cNvSpPr/>
          <p:nvPr/>
        </p:nvSpPr>
        <p:spPr>
          <a:xfrm>
            <a:off x="15204046" y="6702145"/>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در زمان نیاز در دسترس باشد</a:t>
            </a:r>
            <a:endParaRPr lang="en-US" sz="1750" dirty="0">
              <a:cs typeface="B Nazanin" panose="00000400000000000000" pitchFamily="2" charset="-78"/>
            </a:endParaRP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226BD591-8A2B-3A7A-5509-EA0457529C8A}"/>
                  </a:ext>
                </a:extLst>
              </p:cNvPr>
              <p:cNvGraphicFramePr>
                <a:graphicFrameLocks noChangeAspect="1"/>
              </p:cNvGraphicFramePr>
              <p:nvPr>
                <p:extLst>
                  <p:ext uri="{D42A27DB-BD31-4B8C-83A1-F6EECF244321}">
                    <p14:modId xmlns:p14="http://schemas.microsoft.com/office/powerpoint/2010/main" val="3241421252"/>
                  </p:ext>
                </p:extLst>
              </p:nvPr>
            </p:nvGraphicFramePr>
            <p:xfrm>
              <a:off x="-29939254" y="-4852863"/>
              <a:ext cx="32865334" cy="17254193"/>
            </p:xfrm>
            <a:graphic>
              <a:graphicData uri="http://schemas.microsoft.com/office/drawing/2017/model3d">
                <am3d:model3d r:embed="rId2">
                  <am3d:spPr>
                    <a:xfrm>
                      <a:off x="0" y="0"/>
                      <a:ext cx="32865334" cy="17254193"/>
                    </a:xfrm>
                    <a:prstGeom prst="rect">
                      <a:avLst/>
                    </a:prstGeom>
                  </am3d:spPr>
                  <am3d:camera>
                    <am3d:pos x="0" y="0" z="69306216"/>
                    <am3d:up dx="0" dy="36000000" dz="0"/>
                    <am3d:lookAt x="0" y="0" z="0"/>
                    <am3d:perspective fov="2700000"/>
                  </am3d:camera>
                  <am3d:trans>
                    <am3d:meterPerModelUnit n="22727" d="1000000"/>
                    <am3d:preTrans dx="0" dy="-7445453" dz="0"/>
                    <am3d:scale>
                      <am3d:sx n="1000000" d="1000000"/>
                      <am3d:sy n="1000000" d="1000000"/>
                      <am3d:sz n="1000000" d="1000000"/>
                    </am3d:scale>
                    <am3d:rot ax="659875" ay="-3839033" az="-594399"/>
                    <am3d:postTrans dx="0" dy="0" dz="0"/>
                  </am3d:trans>
                  <am3d:raster rName="Office3DRenderer" rVer="16.0.8326">
                    <am3d:blip r:embed="rId3"/>
                  </am3d:raster>
                  <am3d:objViewport viewportSz="348711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226BD591-8A2B-3A7A-5509-EA0457529C8A}"/>
                  </a:ext>
                </a:extLst>
              </p:cNvPr>
              <p:cNvPicPr>
                <a:picLocks noGrp="1" noRot="1" noChangeAspect="1" noMove="1" noResize="1" noEditPoints="1" noAdjustHandles="1" noChangeArrowheads="1" noChangeShapeType="1" noCrop="1"/>
              </p:cNvPicPr>
              <p:nvPr/>
            </p:nvPicPr>
            <p:blipFill>
              <a:blip r:embed="rId3"/>
              <a:stretch>
                <a:fillRect/>
              </a:stretch>
            </p:blipFill>
            <p:spPr>
              <a:xfrm>
                <a:off x="-29939254" y="-4852863"/>
                <a:ext cx="32865334" cy="17254193"/>
              </a:xfrm>
              <a:prstGeom prst="rect">
                <a:avLst/>
              </a:prstGeom>
            </p:spPr>
          </p:pic>
        </mc:Fallback>
      </mc:AlternateContent>
      <p:cxnSp>
        <p:nvCxnSpPr>
          <p:cNvPr id="20" name="Straight Connector 19">
            <a:extLst>
              <a:ext uri="{FF2B5EF4-FFF2-40B4-BE49-F238E27FC236}">
                <a16:creationId xmlns:a16="http://schemas.microsoft.com/office/drawing/2014/main" id="{53D1999B-6802-695A-3934-B6176B4FCFD2}"/>
              </a:ext>
            </a:extLst>
          </p:cNvPr>
          <p:cNvCxnSpPr>
            <a:cxnSpLocks/>
          </p:cNvCxnSpPr>
          <p:nvPr/>
        </p:nvCxnSpPr>
        <p:spPr>
          <a:xfrm>
            <a:off x="11399520" y="7711440"/>
            <a:ext cx="13382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55C8DF5-8476-2D9A-0E2C-2EA93C29303E}"/>
              </a:ext>
            </a:extLst>
          </p:cNvPr>
          <p:cNvSpPr/>
          <p:nvPr/>
        </p:nvSpPr>
        <p:spPr>
          <a:xfrm>
            <a:off x="12737805"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cxnSp>
        <p:nvCxnSpPr>
          <p:cNvPr id="22" name="Straight Connector 21">
            <a:extLst>
              <a:ext uri="{FF2B5EF4-FFF2-40B4-BE49-F238E27FC236}">
                <a16:creationId xmlns:a16="http://schemas.microsoft.com/office/drawing/2014/main" id="{D28D6F75-4FAB-D0C1-3218-E8742825F7D1}"/>
              </a:ext>
            </a:extLst>
          </p:cNvPr>
          <p:cNvCxnSpPr>
            <a:cxnSpLocks/>
          </p:cNvCxnSpPr>
          <p:nvPr/>
        </p:nvCxnSpPr>
        <p:spPr>
          <a:xfrm>
            <a:off x="13365122" y="7711440"/>
            <a:ext cx="7371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3F96F0-D0B8-FB4E-8EC7-E47A2739C645}"/>
              </a:ext>
            </a:extLst>
          </p:cNvPr>
          <p:cNvCxnSpPr>
            <a:cxnSpLocks/>
          </p:cNvCxnSpPr>
          <p:nvPr/>
        </p:nvCxnSpPr>
        <p:spPr>
          <a:xfrm flipV="1">
            <a:off x="14102313" y="7291861"/>
            <a:ext cx="0" cy="419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173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CFF4D1-7A69-7679-A50F-898A975926C0}"/>
              </a:ext>
            </a:extLst>
          </p:cNvPr>
          <p:cNvSpPr txBox="1"/>
          <p:nvPr/>
        </p:nvSpPr>
        <p:spPr>
          <a:xfrm>
            <a:off x="3782291" y="3190009"/>
            <a:ext cx="6889173" cy="1323439"/>
          </a:xfrm>
          <a:prstGeom prst="rect">
            <a:avLst/>
          </a:prstGeom>
          <a:noFill/>
        </p:spPr>
        <p:txBody>
          <a:bodyPr wrap="square" rtlCol="1">
            <a:spAutoFit/>
          </a:bodyPr>
          <a:lstStyle/>
          <a:p>
            <a:pPr algn="ctr"/>
            <a:r>
              <a:rPr lang="fa-IR" sz="8000" dirty="0">
                <a:solidFill>
                  <a:schemeClr val="bg1">
                    <a:lumMod val="75000"/>
                  </a:schemeClr>
                </a:solidFill>
                <a:cs typeface="B Nazanin" panose="00000400000000000000" pitchFamily="2" charset="-78"/>
              </a:rPr>
              <a:t>ممنون از توجه شما</a:t>
            </a:r>
          </a:p>
        </p:txBody>
      </p:sp>
    </p:spTree>
    <p:extLst>
      <p:ext uri="{BB962C8B-B14F-4D97-AF65-F5344CB8AC3E}">
        <p14:creationId xmlns:p14="http://schemas.microsoft.com/office/powerpoint/2010/main" val="10874185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7392B-88F7-572D-2C15-1EF85BC3A18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BE7590B-90CB-58F6-8FE6-531F5098C6A5}"/>
              </a:ext>
            </a:extLst>
          </p:cNvPr>
          <p:cNvSpPr/>
          <p:nvPr/>
        </p:nvSpPr>
        <p:spPr>
          <a:xfrm>
            <a:off x="-7664064" y="2001675"/>
            <a:ext cx="6900148" cy="708779"/>
          </a:xfrm>
          <a:prstGeom prst="rect">
            <a:avLst/>
          </a:prstGeom>
          <a:noFill/>
          <a:ln/>
        </p:spPr>
        <p:txBody>
          <a:bodyPr wrap="none" lIns="0" tIns="0" rIns="0" bIns="0" rtlCol="0" anchor="t"/>
          <a:lstStyle/>
          <a:p>
            <a:pPr marL="0" indent="0" algn="r" rtl="1">
              <a:lnSpc>
                <a:spcPts val="5550"/>
              </a:lnSpc>
              <a:buNone/>
            </a:pPr>
            <a:r>
              <a:rPr lang="en-US" sz="4450" dirty="0" err="1">
                <a:solidFill>
                  <a:srgbClr val="EDEDE8"/>
                </a:solidFill>
                <a:latin typeface="Tomorrow Semi Bold" pitchFamily="34" charset="0"/>
                <a:ea typeface="Tomorrow Semi Bold" pitchFamily="34" charset="-122"/>
                <a:cs typeface="B Nazanin" panose="00000400000000000000" pitchFamily="2" charset="-78"/>
              </a:rPr>
              <a:t>چرا</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امنیت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اطلاعات</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مهم</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است</a:t>
            </a:r>
            <a:r>
              <a:rPr lang="en-US" sz="4450" dirty="0">
                <a:solidFill>
                  <a:srgbClr val="EDEDE8"/>
                </a:solidFill>
                <a:latin typeface="Tomorrow Semi Bold" pitchFamily="34" charset="0"/>
                <a:ea typeface="Tomorrow Semi Bold" pitchFamily="34" charset="-122"/>
                <a:cs typeface="B Nazanin" panose="00000400000000000000" pitchFamily="2" charset="-78"/>
              </a:rPr>
              <a:t>؟</a:t>
            </a:r>
            <a:endParaRPr lang="en-US" sz="4450" dirty="0">
              <a:cs typeface="B Nazanin" panose="00000400000000000000" pitchFamily="2" charset="-78"/>
            </a:endParaRPr>
          </a:p>
        </p:txBody>
      </p:sp>
      <p:sp>
        <p:nvSpPr>
          <p:cNvPr id="3" name="Text 1">
            <a:extLst>
              <a:ext uri="{FF2B5EF4-FFF2-40B4-BE49-F238E27FC236}">
                <a16:creationId xmlns:a16="http://schemas.microsoft.com/office/drawing/2014/main" id="{09F34D38-EA19-2174-9BE4-DFB26EF212D0}"/>
              </a:ext>
            </a:extLst>
          </p:cNvPr>
          <p:cNvSpPr/>
          <p:nvPr/>
        </p:nvSpPr>
        <p:spPr>
          <a:xfrm>
            <a:off x="-8320336" y="3050615"/>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مهم‌ترین سرمایه سازمان‌هاست</a:t>
            </a:r>
            <a:endParaRPr lang="en-US" sz="1750" dirty="0">
              <a:cs typeface="B Nazanin" panose="00000400000000000000" pitchFamily="2" charset="-78"/>
            </a:endParaRPr>
          </a:p>
        </p:txBody>
      </p:sp>
      <p:sp>
        <p:nvSpPr>
          <p:cNvPr id="5" name="Text 2">
            <a:extLst>
              <a:ext uri="{FF2B5EF4-FFF2-40B4-BE49-F238E27FC236}">
                <a16:creationId xmlns:a16="http://schemas.microsoft.com/office/drawing/2014/main" id="{47700B65-48DA-879F-0F1C-FED0653BF305}"/>
              </a:ext>
            </a:extLst>
          </p:cNvPr>
          <p:cNvSpPr/>
          <p:nvPr/>
        </p:nvSpPr>
        <p:spPr>
          <a:xfrm>
            <a:off x="-8320336" y="3668669"/>
            <a:ext cx="7556421" cy="362903"/>
          </a:xfrm>
          <a:prstGeom prst="rect">
            <a:avLst/>
          </a:prstGeom>
          <a:noFill/>
          <a:ln/>
        </p:spPr>
        <p:txBody>
          <a:bodyPr wrap="none" lIns="0" tIns="0" rIns="0" bIns="0" rtlCol="0" anchor="t"/>
          <a:lstStyle/>
          <a:p>
            <a:pPr marL="0" indent="0" algn="r" rtl="1">
              <a:lnSpc>
                <a:spcPts val="2850"/>
              </a:lnSpc>
              <a:buNone/>
            </a:pPr>
            <a:r>
              <a:rPr lang="en-US" sz="1750" dirty="0" err="1">
                <a:solidFill>
                  <a:srgbClr val="C9C9C0"/>
                </a:solidFill>
                <a:latin typeface="Tomorrow" pitchFamily="34" charset="0"/>
                <a:ea typeface="Tomorrow" pitchFamily="34" charset="-122"/>
                <a:cs typeface="B Nazanin" panose="00000400000000000000" pitchFamily="2" charset="-78"/>
              </a:rPr>
              <a:t>تهدیدها</a:t>
            </a:r>
            <a:r>
              <a:rPr lang="en-US" sz="1750" dirty="0">
                <a:solidFill>
                  <a:srgbClr val="C9C9C0"/>
                </a:solidFill>
                <a:latin typeface="Tomorrow" pitchFamily="34" charset="0"/>
                <a:ea typeface="Tomorrow" pitchFamily="34" charset="-122"/>
                <a:cs typeface="B Nazanin" panose="00000400000000000000" pitchFamily="2" charset="-78"/>
              </a:rPr>
              <a:t> :</a:t>
            </a:r>
            <a:r>
              <a:rPr lang="en-US" sz="1750" dirty="0" err="1">
                <a:solidFill>
                  <a:srgbClr val="C9C9C0"/>
                </a:solidFill>
                <a:latin typeface="Tomorrow" pitchFamily="34" charset="0"/>
                <a:ea typeface="Tomorrow" pitchFamily="34" charset="-122"/>
                <a:cs typeface="B Nazanin" panose="00000400000000000000" pitchFamily="2" charset="-78"/>
              </a:rPr>
              <a:t>افزار</a:t>
            </a:r>
            <a:r>
              <a:rPr lang="en-US" sz="1750" dirty="0">
                <a:solidFill>
                  <a:srgbClr val="C9C9C0"/>
                </a:solidFill>
                <a:latin typeface="Tomorrow" pitchFamily="34" charset="0"/>
                <a:ea typeface="Tomorrow" pitchFamily="34" charset="-122"/>
                <a:cs typeface="B Nazanin" panose="00000400000000000000" pitchFamily="2" charset="-78"/>
              </a:rPr>
              <a:t>، هک، باج‌افزار، اشتباه انسانی، حمله داخلی</a:t>
            </a:r>
            <a:endParaRPr lang="en-US" sz="1750" dirty="0">
              <a:cs typeface="B Nazanin" panose="00000400000000000000" pitchFamily="2" charset="-78"/>
            </a:endParaRPr>
          </a:p>
        </p:txBody>
      </p:sp>
      <p:sp>
        <p:nvSpPr>
          <p:cNvPr id="8" name="Text 3">
            <a:extLst>
              <a:ext uri="{FF2B5EF4-FFF2-40B4-BE49-F238E27FC236}">
                <a16:creationId xmlns:a16="http://schemas.microsoft.com/office/drawing/2014/main" id="{1A4E8A18-F80F-FCB3-00B8-1F2BD1F934D7}"/>
              </a:ext>
            </a:extLst>
          </p:cNvPr>
          <p:cNvSpPr/>
          <p:nvPr/>
        </p:nvSpPr>
        <p:spPr>
          <a:xfrm>
            <a:off x="-8320336" y="4286722"/>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متوسط هزینه نقض اطلاعات در 2023: 4.45 میلیون دلار</a:t>
            </a:r>
            <a:endParaRPr lang="en-US" sz="1750" dirty="0">
              <a:cs typeface="B Nazanin" panose="00000400000000000000" pitchFamily="2" charset="-78"/>
            </a:endParaRPr>
          </a:p>
        </p:txBody>
      </p:sp>
      <p:sp>
        <p:nvSpPr>
          <p:cNvPr id="9" name="Text 4">
            <a:extLst>
              <a:ext uri="{FF2B5EF4-FFF2-40B4-BE49-F238E27FC236}">
                <a16:creationId xmlns:a16="http://schemas.microsoft.com/office/drawing/2014/main" id="{D6D3DD8A-2E5C-24B6-C5F4-0943448A84E6}"/>
              </a:ext>
            </a:extLst>
          </p:cNvPr>
          <p:cNvSpPr/>
          <p:nvPr/>
        </p:nvSpPr>
        <p:spPr>
          <a:xfrm>
            <a:off x="-8320336" y="4904776"/>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راهکار: رویکرد سیستماتیک و پیشگیرانه</a:t>
            </a:r>
            <a:endParaRPr lang="en-US" sz="1750" dirty="0">
              <a:cs typeface="B Nazanin" panose="00000400000000000000" pitchFamily="2" charset="-78"/>
            </a:endParaRPr>
          </a:p>
        </p:txBody>
      </p:sp>
      <p:sp>
        <p:nvSpPr>
          <p:cNvPr id="10" name="Text 0">
            <a:extLst>
              <a:ext uri="{FF2B5EF4-FFF2-40B4-BE49-F238E27FC236}">
                <a16:creationId xmlns:a16="http://schemas.microsoft.com/office/drawing/2014/main" id="{7BC81B64-27F4-D10A-5D19-F843DD68D25B}"/>
              </a:ext>
            </a:extLst>
          </p:cNvPr>
          <p:cNvSpPr/>
          <p:nvPr/>
        </p:nvSpPr>
        <p:spPr>
          <a:xfrm>
            <a:off x="5024086" y="901069"/>
            <a:ext cx="8954260" cy="2099596"/>
          </a:xfrm>
          <a:prstGeom prst="rect">
            <a:avLst/>
          </a:prstGeom>
          <a:noFill/>
          <a:ln/>
        </p:spPr>
        <p:txBody>
          <a:bodyPr wrap="none" lIns="0" tIns="0" rIns="0" bIns="0" rtlCol="0" anchor="t"/>
          <a:lstStyle/>
          <a:p>
            <a:pPr marL="0" indent="0" algn="r" rtl="1">
              <a:lnSpc>
                <a:spcPts val="5550"/>
              </a:lnSpc>
              <a:buNone/>
            </a:pPr>
            <a:r>
              <a:rPr lang="en-US" sz="6600" dirty="0">
                <a:solidFill>
                  <a:srgbClr val="EDEDE8"/>
                </a:solidFill>
                <a:latin typeface="Tomorrow Semi Bold" pitchFamily="34" charset="0"/>
                <a:ea typeface="Tomorrow Semi Bold" pitchFamily="34" charset="-122"/>
                <a:cs typeface="B Nazanin" panose="00000400000000000000" pitchFamily="2" charset="-78"/>
              </a:rPr>
              <a:t>تعریف امنیت اطلاعات و مفاهیم پایه</a:t>
            </a:r>
            <a:endParaRPr lang="en-US" sz="6600" dirty="0">
              <a:cs typeface="B Nazanin" panose="00000400000000000000" pitchFamily="2" charset="-78"/>
            </a:endParaRPr>
          </a:p>
        </p:txBody>
      </p:sp>
      <p:sp>
        <p:nvSpPr>
          <p:cNvPr id="11" name="Shape 1">
            <a:extLst>
              <a:ext uri="{FF2B5EF4-FFF2-40B4-BE49-F238E27FC236}">
                <a16:creationId xmlns:a16="http://schemas.microsoft.com/office/drawing/2014/main" id="{FF31F75E-596B-ADC9-E954-58AAD18FCEE9}"/>
              </a:ext>
            </a:extLst>
          </p:cNvPr>
          <p:cNvSpPr/>
          <p:nvPr/>
        </p:nvSpPr>
        <p:spPr>
          <a:xfrm>
            <a:off x="9899046" y="2291605"/>
            <a:ext cx="4196358" cy="1306949"/>
          </a:xfrm>
          <a:prstGeom prst="roundRect">
            <a:avLst>
              <a:gd name="adj" fmla="val 2603"/>
            </a:avLst>
          </a:prstGeom>
          <a:solidFill>
            <a:srgbClr val="3C3C3A"/>
          </a:solidFill>
          <a:ln/>
        </p:spPr>
        <p:txBody>
          <a:bodyPr/>
          <a:lstStyle/>
          <a:p>
            <a:endParaRPr lang="fa-IR"/>
          </a:p>
        </p:txBody>
      </p:sp>
      <p:sp>
        <p:nvSpPr>
          <p:cNvPr id="12" name="Text 2">
            <a:extLst>
              <a:ext uri="{FF2B5EF4-FFF2-40B4-BE49-F238E27FC236}">
                <a16:creationId xmlns:a16="http://schemas.microsoft.com/office/drawing/2014/main" id="{30ED4E1B-7507-27B3-E67A-B6C4D4341A94}"/>
              </a:ext>
            </a:extLst>
          </p:cNvPr>
          <p:cNvSpPr/>
          <p:nvPr/>
        </p:nvSpPr>
        <p:spPr>
          <a:xfrm>
            <a:off x="11033355" y="2518420"/>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محرمانگی</a:t>
            </a:r>
            <a:endParaRPr lang="en-US" sz="2200" dirty="0">
              <a:cs typeface="B Nazanin" panose="00000400000000000000" pitchFamily="2" charset="-78"/>
            </a:endParaRPr>
          </a:p>
        </p:txBody>
      </p:sp>
      <p:sp>
        <p:nvSpPr>
          <p:cNvPr id="13" name="Text 3">
            <a:extLst>
              <a:ext uri="{FF2B5EF4-FFF2-40B4-BE49-F238E27FC236}">
                <a16:creationId xmlns:a16="http://schemas.microsoft.com/office/drawing/2014/main" id="{86FB076D-B726-6B15-2204-E4F749A44595}"/>
              </a:ext>
            </a:extLst>
          </p:cNvPr>
          <p:cNvSpPr/>
          <p:nvPr/>
        </p:nvSpPr>
        <p:spPr>
          <a:xfrm>
            <a:off x="10125861" y="3008838"/>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دسترسی فقط برای افراد مجاز</a:t>
            </a:r>
            <a:endParaRPr lang="en-US" sz="1750" dirty="0">
              <a:cs typeface="B Nazanin" panose="00000400000000000000" pitchFamily="2" charset="-78"/>
            </a:endParaRPr>
          </a:p>
        </p:txBody>
      </p:sp>
      <p:sp>
        <p:nvSpPr>
          <p:cNvPr id="14" name="Shape 4">
            <a:extLst>
              <a:ext uri="{FF2B5EF4-FFF2-40B4-BE49-F238E27FC236}">
                <a16:creationId xmlns:a16="http://schemas.microsoft.com/office/drawing/2014/main" id="{0F8B7C68-4A85-BE68-12A0-05DA915FB1D5}"/>
              </a:ext>
            </a:extLst>
          </p:cNvPr>
          <p:cNvSpPr/>
          <p:nvPr/>
        </p:nvSpPr>
        <p:spPr>
          <a:xfrm>
            <a:off x="9899046" y="4110930"/>
            <a:ext cx="4196358" cy="1306949"/>
          </a:xfrm>
          <a:prstGeom prst="roundRect">
            <a:avLst>
              <a:gd name="adj" fmla="val 2603"/>
            </a:avLst>
          </a:prstGeom>
          <a:solidFill>
            <a:srgbClr val="3C3C3A"/>
          </a:solidFill>
          <a:ln/>
        </p:spPr>
        <p:txBody>
          <a:bodyPr/>
          <a:lstStyle/>
          <a:p>
            <a:endParaRPr lang="fa-IR"/>
          </a:p>
        </p:txBody>
      </p:sp>
      <p:sp>
        <p:nvSpPr>
          <p:cNvPr id="15" name="Text 5">
            <a:extLst>
              <a:ext uri="{FF2B5EF4-FFF2-40B4-BE49-F238E27FC236}">
                <a16:creationId xmlns:a16="http://schemas.microsoft.com/office/drawing/2014/main" id="{F3FDF47A-348E-9F0B-EC3F-AB9ACBC72EB5}"/>
              </a:ext>
            </a:extLst>
          </p:cNvPr>
          <p:cNvSpPr/>
          <p:nvPr/>
        </p:nvSpPr>
        <p:spPr>
          <a:xfrm>
            <a:off x="11033354" y="4337745"/>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یکپارچگی</a:t>
            </a:r>
            <a:endParaRPr lang="en-US" sz="2200" dirty="0">
              <a:cs typeface="B Nazanin" panose="00000400000000000000" pitchFamily="2" charset="-78"/>
            </a:endParaRPr>
          </a:p>
        </p:txBody>
      </p:sp>
      <p:sp>
        <p:nvSpPr>
          <p:cNvPr id="16" name="Text 6">
            <a:extLst>
              <a:ext uri="{FF2B5EF4-FFF2-40B4-BE49-F238E27FC236}">
                <a16:creationId xmlns:a16="http://schemas.microsoft.com/office/drawing/2014/main" id="{8AB58BE5-D83F-0C13-1148-0A417FBF54C0}"/>
              </a:ext>
            </a:extLst>
          </p:cNvPr>
          <p:cNvSpPr/>
          <p:nvPr/>
        </p:nvSpPr>
        <p:spPr>
          <a:xfrm>
            <a:off x="10125860" y="4828163"/>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کامل و دقیق باقی بمانند</a:t>
            </a:r>
            <a:endParaRPr lang="en-US" sz="1750" dirty="0">
              <a:cs typeface="B Nazanin" panose="00000400000000000000" pitchFamily="2" charset="-78"/>
            </a:endParaRPr>
          </a:p>
        </p:txBody>
      </p:sp>
      <p:sp>
        <p:nvSpPr>
          <p:cNvPr id="17" name="Shape 7">
            <a:extLst>
              <a:ext uri="{FF2B5EF4-FFF2-40B4-BE49-F238E27FC236}">
                <a16:creationId xmlns:a16="http://schemas.microsoft.com/office/drawing/2014/main" id="{A5A99325-D68D-3BF0-DC16-9267BF640435}"/>
              </a:ext>
            </a:extLst>
          </p:cNvPr>
          <p:cNvSpPr/>
          <p:nvPr/>
        </p:nvSpPr>
        <p:spPr>
          <a:xfrm>
            <a:off x="14977232" y="5984912"/>
            <a:ext cx="4196358" cy="1306949"/>
          </a:xfrm>
          <a:prstGeom prst="roundRect">
            <a:avLst>
              <a:gd name="adj" fmla="val 2603"/>
            </a:avLst>
          </a:prstGeom>
          <a:solidFill>
            <a:srgbClr val="3C3C3A"/>
          </a:solidFill>
          <a:ln/>
        </p:spPr>
        <p:txBody>
          <a:bodyPr/>
          <a:lstStyle/>
          <a:p>
            <a:endParaRPr lang="fa-IR"/>
          </a:p>
        </p:txBody>
      </p:sp>
      <p:sp>
        <p:nvSpPr>
          <p:cNvPr id="18" name="Text 8">
            <a:extLst>
              <a:ext uri="{FF2B5EF4-FFF2-40B4-BE49-F238E27FC236}">
                <a16:creationId xmlns:a16="http://schemas.microsoft.com/office/drawing/2014/main" id="{F731AC40-7DC8-165D-7AA5-21093787F4F5}"/>
              </a:ext>
            </a:extLst>
          </p:cNvPr>
          <p:cNvSpPr/>
          <p:nvPr/>
        </p:nvSpPr>
        <p:spPr>
          <a:xfrm>
            <a:off x="16111540" y="6211727"/>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دسترس‌پذیری</a:t>
            </a:r>
            <a:endParaRPr lang="en-US" sz="2200" dirty="0">
              <a:cs typeface="B Nazanin" panose="00000400000000000000" pitchFamily="2" charset="-78"/>
            </a:endParaRPr>
          </a:p>
        </p:txBody>
      </p:sp>
      <p:sp>
        <p:nvSpPr>
          <p:cNvPr id="19" name="Text 9">
            <a:extLst>
              <a:ext uri="{FF2B5EF4-FFF2-40B4-BE49-F238E27FC236}">
                <a16:creationId xmlns:a16="http://schemas.microsoft.com/office/drawing/2014/main" id="{A281A09A-0F18-A3B8-5E1E-8B87B8082D66}"/>
              </a:ext>
            </a:extLst>
          </p:cNvPr>
          <p:cNvSpPr/>
          <p:nvPr/>
        </p:nvSpPr>
        <p:spPr>
          <a:xfrm>
            <a:off x="15204046" y="6702145"/>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در زمان نیاز در دسترس باشد</a:t>
            </a:r>
            <a:endParaRPr lang="en-US" sz="1750" dirty="0">
              <a:cs typeface="B Nazanin" panose="00000400000000000000" pitchFamily="2" charset="-78"/>
            </a:endParaRPr>
          </a:p>
        </p:txBody>
      </p:sp>
      <p:cxnSp>
        <p:nvCxnSpPr>
          <p:cNvPr id="4" name="Straight Connector 3">
            <a:extLst>
              <a:ext uri="{FF2B5EF4-FFF2-40B4-BE49-F238E27FC236}">
                <a16:creationId xmlns:a16="http://schemas.microsoft.com/office/drawing/2014/main" id="{F6DCBDDB-11BF-6194-FE15-F79AFD755249}"/>
              </a:ext>
            </a:extLst>
          </p:cNvPr>
          <p:cNvCxnSpPr>
            <a:cxnSpLocks/>
          </p:cNvCxnSpPr>
          <p:nvPr/>
        </p:nvCxnSpPr>
        <p:spPr>
          <a:xfrm>
            <a:off x="11399520" y="7711440"/>
            <a:ext cx="13382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27DC9F5-9000-3198-D40F-C91AAC91AE07}"/>
              </a:ext>
            </a:extLst>
          </p:cNvPr>
          <p:cNvSpPr/>
          <p:nvPr/>
        </p:nvSpPr>
        <p:spPr>
          <a:xfrm>
            <a:off x="12737805"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cxnSp>
        <p:nvCxnSpPr>
          <p:cNvPr id="20" name="Straight Connector 19">
            <a:extLst>
              <a:ext uri="{FF2B5EF4-FFF2-40B4-BE49-F238E27FC236}">
                <a16:creationId xmlns:a16="http://schemas.microsoft.com/office/drawing/2014/main" id="{BD8CC08E-8DA1-D05B-9F84-0E8DBA473A7D}"/>
              </a:ext>
            </a:extLst>
          </p:cNvPr>
          <p:cNvCxnSpPr>
            <a:cxnSpLocks/>
          </p:cNvCxnSpPr>
          <p:nvPr/>
        </p:nvCxnSpPr>
        <p:spPr>
          <a:xfrm>
            <a:off x="13365122" y="7711440"/>
            <a:ext cx="7371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237A53-D5FC-95C0-9F93-7847C7C24ED3}"/>
              </a:ext>
            </a:extLst>
          </p:cNvPr>
          <p:cNvCxnSpPr>
            <a:cxnSpLocks/>
          </p:cNvCxnSpPr>
          <p:nvPr/>
        </p:nvCxnSpPr>
        <p:spPr>
          <a:xfrm flipV="1">
            <a:off x="14102313" y="7291861"/>
            <a:ext cx="0" cy="419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11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77232-30B0-236C-C8B2-DD4FD1322794}"/>
            </a:ext>
          </a:extLst>
        </p:cNvPr>
        <p:cNvGrpSpPr/>
        <p:nvPr/>
      </p:nvGrpSpPr>
      <p:grpSpPr>
        <a:xfrm>
          <a:off x="0" y="0"/>
          <a:ext cx="0" cy="0"/>
          <a:chOff x="0" y="0"/>
          <a:chExt cx="0" cy="0"/>
        </a:xfrm>
      </p:grpSpPr>
      <p:sp>
        <p:nvSpPr>
          <p:cNvPr id="10" name="Text 0">
            <a:extLst>
              <a:ext uri="{FF2B5EF4-FFF2-40B4-BE49-F238E27FC236}">
                <a16:creationId xmlns:a16="http://schemas.microsoft.com/office/drawing/2014/main" id="{9599DFB1-79C1-A360-CEFA-DDB8F71C570F}"/>
              </a:ext>
            </a:extLst>
          </p:cNvPr>
          <p:cNvSpPr/>
          <p:nvPr/>
        </p:nvSpPr>
        <p:spPr>
          <a:xfrm>
            <a:off x="5024086" y="901069"/>
            <a:ext cx="8954260" cy="2099596"/>
          </a:xfrm>
          <a:prstGeom prst="rect">
            <a:avLst/>
          </a:prstGeom>
          <a:noFill/>
          <a:ln/>
        </p:spPr>
        <p:txBody>
          <a:bodyPr wrap="none" lIns="0" tIns="0" rIns="0" bIns="0" rtlCol="0" anchor="t"/>
          <a:lstStyle/>
          <a:p>
            <a:pPr marL="0" indent="0" algn="r" rtl="1">
              <a:lnSpc>
                <a:spcPts val="5550"/>
              </a:lnSpc>
              <a:buNone/>
            </a:pPr>
            <a:r>
              <a:rPr lang="en-US" sz="6600" dirty="0">
                <a:solidFill>
                  <a:srgbClr val="EDEDE8"/>
                </a:solidFill>
                <a:latin typeface="Tomorrow Semi Bold" pitchFamily="34" charset="0"/>
                <a:ea typeface="Tomorrow Semi Bold" pitchFamily="34" charset="-122"/>
                <a:cs typeface="B Nazanin" panose="00000400000000000000" pitchFamily="2" charset="-78"/>
              </a:rPr>
              <a:t>تعریف امنیت اطلاعات و مفاهیم پایه</a:t>
            </a:r>
            <a:endParaRPr lang="en-US" sz="6600" dirty="0">
              <a:cs typeface="B Nazanin" panose="00000400000000000000" pitchFamily="2" charset="-78"/>
            </a:endParaRPr>
          </a:p>
        </p:txBody>
      </p:sp>
      <p:sp>
        <p:nvSpPr>
          <p:cNvPr id="11" name="Shape 1">
            <a:extLst>
              <a:ext uri="{FF2B5EF4-FFF2-40B4-BE49-F238E27FC236}">
                <a16:creationId xmlns:a16="http://schemas.microsoft.com/office/drawing/2014/main" id="{A689C4E4-06B3-5CF0-87C8-1C6AEC413F22}"/>
              </a:ext>
            </a:extLst>
          </p:cNvPr>
          <p:cNvSpPr/>
          <p:nvPr/>
        </p:nvSpPr>
        <p:spPr>
          <a:xfrm>
            <a:off x="9899046" y="2291605"/>
            <a:ext cx="4196358" cy="1306949"/>
          </a:xfrm>
          <a:prstGeom prst="roundRect">
            <a:avLst>
              <a:gd name="adj" fmla="val 2603"/>
            </a:avLst>
          </a:prstGeom>
          <a:solidFill>
            <a:srgbClr val="3C3C3A"/>
          </a:solidFill>
          <a:ln/>
        </p:spPr>
        <p:txBody>
          <a:bodyPr/>
          <a:lstStyle/>
          <a:p>
            <a:endParaRPr lang="fa-IR"/>
          </a:p>
        </p:txBody>
      </p:sp>
      <p:sp>
        <p:nvSpPr>
          <p:cNvPr id="12" name="Text 2">
            <a:extLst>
              <a:ext uri="{FF2B5EF4-FFF2-40B4-BE49-F238E27FC236}">
                <a16:creationId xmlns:a16="http://schemas.microsoft.com/office/drawing/2014/main" id="{EFF78980-8D92-1AA1-04D9-1E78ED73E19B}"/>
              </a:ext>
            </a:extLst>
          </p:cNvPr>
          <p:cNvSpPr/>
          <p:nvPr/>
        </p:nvSpPr>
        <p:spPr>
          <a:xfrm>
            <a:off x="11033355" y="2518420"/>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محرمانگی</a:t>
            </a:r>
            <a:endParaRPr lang="en-US" sz="2200" dirty="0">
              <a:cs typeface="B Nazanin" panose="00000400000000000000" pitchFamily="2" charset="-78"/>
            </a:endParaRPr>
          </a:p>
        </p:txBody>
      </p:sp>
      <p:sp>
        <p:nvSpPr>
          <p:cNvPr id="13" name="Text 3">
            <a:extLst>
              <a:ext uri="{FF2B5EF4-FFF2-40B4-BE49-F238E27FC236}">
                <a16:creationId xmlns:a16="http://schemas.microsoft.com/office/drawing/2014/main" id="{3CBD44EF-082D-0AF5-1E27-571B08E7416D}"/>
              </a:ext>
            </a:extLst>
          </p:cNvPr>
          <p:cNvSpPr/>
          <p:nvPr/>
        </p:nvSpPr>
        <p:spPr>
          <a:xfrm>
            <a:off x="10125861" y="3008838"/>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دسترسی فقط برای افراد مجاز</a:t>
            </a:r>
            <a:endParaRPr lang="en-US" sz="1750" dirty="0">
              <a:cs typeface="B Nazanin" panose="00000400000000000000" pitchFamily="2" charset="-78"/>
            </a:endParaRPr>
          </a:p>
        </p:txBody>
      </p:sp>
      <p:sp>
        <p:nvSpPr>
          <p:cNvPr id="14" name="Shape 4">
            <a:extLst>
              <a:ext uri="{FF2B5EF4-FFF2-40B4-BE49-F238E27FC236}">
                <a16:creationId xmlns:a16="http://schemas.microsoft.com/office/drawing/2014/main" id="{8A92108D-6A51-8788-AEE2-EF14F1623D94}"/>
              </a:ext>
            </a:extLst>
          </p:cNvPr>
          <p:cNvSpPr/>
          <p:nvPr/>
        </p:nvSpPr>
        <p:spPr>
          <a:xfrm>
            <a:off x="9899046" y="4110930"/>
            <a:ext cx="4196358" cy="1306949"/>
          </a:xfrm>
          <a:prstGeom prst="roundRect">
            <a:avLst>
              <a:gd name="adj" fmla="val 2603"/>
            </a:avLst>
          </a:prstGeom>
          <a:solidFill>
            <a:srgbClr val="3C3C3A"/>
          </a:solidFill>
          <a:ln/>
        </p:spPr>
        <p:txBody>
          <a:bodyPr/>
          <a:lstStyle/>
          <a:p>
            <a:endParaRPr lang="fa-IR"/>
          </a:p>
        </p:txBody>
      </p:sp>
      <p:sp>
        <p:nvSpPr>
          <p:cNvPr id="15" name="Text 5">
            <a:extLst>
              <a:ext uri="{FF2B5EF4-FFF2-40B4-BE49-F238E27FC236}">
                <a16:creationId xmlns:a16="http://schemas.microsoft.com/office/drawing/2014/main" id="{0D1862B0-8060-8068-C5B4-F3B2A266E17C}"/>
              </a:ext>
            </a:extLst>
          </p:cNvPr>
          <p:cNvSpPr/>
          <p:nvPr/>
        </p:nvSpPr>
        <p:spPr>
          <a:xfrm>
            <a:off x="11033354" y="4337745"/>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یکپارچگی</a:t>
            </a:r>
            <a:endParaRPr lang="en-US" sz="2200" dirty="0">
              <a:cs typeface="B Nazanin" panose="00000400000000000000" pitchFamily="2" charset="-78"/>
            </a:endParaRPr>
          </a:p>
        </p:txBody>
      </p:sp>
      <p:sp>
        <p:nvSpPr>
          <p:cNvPr id="16" name="Text 6">
            <a:extLst>
              <a:ext uri="{FF2B5EF4-FFF2-40B4-BE49-F238E27FC236}">
                <a16:creationId xmlns:a16="http://schemas.microsoft.com/office/drawing/2014/main" id="{C104BD8E-E2D9-8289-3726-69DFF0369F31}"/>
              </a:ext>
            </a:extLst>
          </p:cNvPr>
          <p:cNvSpPr/>
          <p:nvPr/>
        </p:nvSpPr>
        <p:spPr>
          <a:xfrm>
            <a:off x="10125860" y="4828163"/>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کامل و دقیق باقی بمانند</a:t>
            </a:r>
            <a:endParaRPr lang="en-US" sz="1750" dirty="0">
              <a:cs typeface="B Nazanin" panose="00000400000000000000" pitchFamily="2" charset="-78"/>
            </a:endParaRPr>
          </a:p>
        </p:txBody>
      </p:sp>
      <p:sp>
        <p:nvSpPr>
          <p:cNvPr id="17" name="Shape 7">
            <a:extLst>
              <a:ext uri="{FF2B5EF4-FFF2-40B4-BE49-F238E27FC236}">
                <a16:creationId xmlns:a16="http://schemas.microsoft.com/office/drawing/2014/main" id="{7F521FE5-3C88-E647-956A-885137033A9F}"/>
              </a:ext>
            </a:extLst>
          </p:cNvPr>
          <p:cNvSpPr/>
          <p:nvPr/>
        </p:nvSpPr>
        <p:spPr>
          <a:xfrm>
            <a:off x="9899046" y="5930255"/>
            <a:ext cx="4196358" cy="1306949"/>
          </a:xfrm>
          <a:prstGeom prst="roundRect">
            <a:avLst>
              <a:gd name="adj" fmla="val 2603"/>
            </a:avLst>
          </a:prstGeom>
          <a:solidFill>
            <a:srgbClr val="3C3C3A"/>
          </a:solidFill>
          <a:ln/>
        </p:spPr>
        <p:txBody>
          <a:bodyPr/>
          <a:lstStyle/>
          <a:p>
            <a:endParaRPr lang="fa-IR"/>
          </a:p>
        </p:txBody>
      </p:sp>
      <p:sp>
        <p:nvSpPr>
          <p:cNvPr id="18" name="Text 8">
            <a:extLst>
              <a:ext uri="{FF2B5EF4-FFF2-40B4-BE49-F238E27FC236}">
                <a16:creationId xmlns:a16="http://schemas.microsoft.com/office/drawing/2014/main" id="{D998DD23-C26F-7EDE-E350-E80F551E5763}"/>
              </a:ext>
            </a:extLst>
          </p:cNvPr>
          <p:cNvSpPr/>
          <p:nvPr/>
        </p:nvSpPr>
        <p:spPr>
          <a:xfrm>
            <a:off x="11033354" y="6157070"/>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دسترس‌پذیری</a:t>
            </a:r>
            <a:endParaRPr lang="en-US" sz="2200" dirty="0">
              <a:cs typeface="B Nazanin" panose="00000400000000000000" pitchFamily="2" charset="-78"/>
            </a:endParaRPr>
          </a:p>
        </p:txBody>
      </p:sp>
      <p:sp>
        <p:nvSpPr>
          <p:cNvPr id="19" name="Text 9">
            <a:extLst>
              <a:ext uri="{FF2B5EF4-FFF2-40B4-BE49-F238E27FC236}">
                <a16:creationId xmlns:a16="http://schemas.microsoft.com/office/drawing/2014/main" id="{AF609ABD-8AF1-148B-AD66-D63307A083C9}"/>
              </a:ext>
            </a:extLst>
          </p:cNvPr>
          <p:cNvSpPr/>
          <p:nvPr/>
        </p:nvSpPr>
        <p:spPr>
          <a:xfrm>
            <a:off x="10125860" y="6647488"/>
            <a:ext cx="374273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اطلاعات در زمان نیاز در دسترس باشد</a:t>
            </a:r>
            <a:endParaRPr lang="en-US" sz="1750" dirty="0">
              <a:cs typeface="B Nazanin" panose="00000400000000000000" pitchFamily="2" charset="-78"/>
            </a:endParaRPr>
          </a:p>
        </p:txBody>
      </p:sp>
      <p:cxnSp>
        <p:nvCxnSpPr>
          <p:cNvPr id="2" name="Straight Connector 1">
            <a:extLst>
              <a:ext uri="{FF2B5EF4-FFF2-40B4-BE49-F238E27FC236}">
                <a16:creationId xmlns:a16="http://schemas.microsoft.com/office/drawing/2014/main" id="{B985775A-48AF-0D52-02CA-BA3A33B53F81}"/>
              </a:ext>
            </a:extLst>
          </p:cNvPr>
          <p:cNvCxnSpPr>
            <a:cxnSpLocks/>
          </p:cNvCxnSpPr>
          <p:nvPr/>
        </p:nvCxnSpPr>
        <p:spPr>
          <a:xfrm>
            <a:off x="11399520" y="7711440"/>
            <a:ext cx="13382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6A11E81-29CC-A161-3C1D-1DBC2FE3079E}"/>
              </a:ext>
            </a:extLst>
          </p:cNvPr>
          <p:cNvSpPr/>
          <p:nvPr/>
        </p:nvSpPr>
        <p:spPr>
          <a:xfrm>
            <a:off x="12737805"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a:t>
            </a:r>
            <a:endParaRPr lang="fa-IR" dirty="0"/>
          </a:p>
        </p:txBody>
      </p:sp>
      <p:cxnSp>
        <p:nvCxnSpPr>
          <p:cNvPr id="5" name="Straight Connector 4">
            <a:extLst>
              <a:ext uri="{FF2B5EF4-FFF2-40B4-BE49-F238E27FC236}">
                <a16:creationId xmlns:a16="http://schemas.microsoft.com/office/drawing/2014/main" id="{040CEDBF-B129-1B64-2FC8-07631C7232D6}"/>
              </a:ext>
            </a:extLst>
          </p:cNvPr>
          <p:cNvCxnSpPr>
            <a:cxnSpLocks/>
          </p:cNvCxnSpPr>
          <p:nvPr/>
        </p:nvCxnSpPr>
        <p:spPr>
          <a:xfrm>
            <a:off x="13365122" y="7711440"/>
            <a:ext cx="7371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96161C9-EA36-0646-034A-FEA362EB57C6}"/>
              </a:ext>
            </a:extLst>
          </p:cNvPr>
          <p:cNvCxnSpPr>
            <a:cxnSpLocks/>
          </p:cNvCxnSpPr>
          <p:nvPr/>
        </p:nvCxnSpPr>
        <p:spPr>
          <a:xfrm flipV="1">
            <a:off x="14102313" y="7291861"/>
            <a:ext cx="0" cy="4195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83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6F40C-0B0F-070F-9705-F87716FE08A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68F1A27-D98E-1D76-0D34-349DD59C0E84}"/>
              </a:ext>
            </a:extLst>
          </p:cNvPr>
          <p:cNvPicPr>
            <a:picLocks noChangeAspect="1"/>
          </p:cNvPicPr>
          <p:nvPr/>
        </p:nvPicPr>
        <p:blipFill>
          <a:blip r:embed="rId2"/>
          <a:stretch>
            <a:fillRect/>
          </a:stretch>
        </p:blipFill>
        <p:spPr>
          <a:xfrm>
            <a:off x="0" y="0"/>
            <a:ext cx="6400800" cy="8229600"/>
          </a:xfrm>
          <a:prstGeom prst="rect">
            <a:avLst/>
          </a:prstGeom>
        </p:spPr>
      </p:pic>
      <p:sp>
        <p:nvSpPr>
          <p:cNvPr id="3" name="Text 0">
            <a:extLst>
              <a:ext uri="{FF2B5EF4-FFF2-40B4-BE49-F238E27FC236}">
                <a16:creationId xmlns:a16="http://schemas.microsoft.com/office/drawing/2014/main" id="{CFB3971F-CD19-88EC-390D-3963695BF992}"/>
              </a:ext>
            </a:extLst>
          </p:cNvPr>
          <p:cNvSpPr/>
          <p:nvPr/>
        </p:nvSpPr>
        <p:spPr>
          <a:xfrm>
            <a:off x="6151418" y="3406021"/>
            <a:ext cx="7966593" cy="1417558"/>
          </a:xfrm>
          <a:prstGeom prst="rect">
            <a:avLst/>
          </a:prstGeom>
          <a:noFill/>
          <a:ln/>
        </p:spPr>
        <p:txBody>
          <a:bodyPr wrap="square" lIns="0" tIns="0" rIns="0" bIns="0" rtlCol="0" anchor="t"/>
          <a:lstStyle/>
          <a:p>
            <a:pPr marL="0" indent="0" algn="r" rtl="1">
              <a:lnSpc>
                <a:spcPts val="5550"/>
              </a:lnSpc>
              <a:buNone/>
            </a:pPr>
            <a:r>
              <a:rPr lang="en-US" sz="4800" dirty="0">
                <a:solidFill>
                  <a:srgbClr val="EDEDE8"/>
                </a:solidFill>
                <a:latin typeface="Tomorrow Semi Bold" pitchFamily="34" charset="0"/>
                <a:ea typeface="Tomorrow Semi Bold" pitchFamily="34" charset="-122"/>
                <a:cs typeface="B Nazanin" panose="00000400000000000000" pitchFamily="2" charset="-78"/>
              </a:rPr>
              <a:t>استاندارد ISO/IEC 27001 چیست؟</a:t>
            </a:r>
            <a:endParaRPr lang="en-US" sz="4800" dirty="0">
              <a:cs typeface="B Nazanin" panose="00000400000000000000" pitchFamily="2" charset="-78"/>
            </a:endParaRPr>
          </a:p>
        </p:txBody>
      </p:sp>
      <p:cxnSp>
        <p:nvCxnSpPr>
          <p:cNvPr id="4" name="Straight Connector 3">
            <a:extLst>
              <a:ext uri="{FF2B5EF4-FFF2-40B4-BE49-F238E27FC236}">
                <a16:creationId xmlns:a16="http://schemas.microsoft.com/office/drawing/2014/main" id="{62BD8F7E-80EC-B943-969E-2A89034913F3}"/>
              </a:ext>
            </a:extLst>
          </p:cNvPr>
          <p:cNvCxnSpPr>
            <a:cxnSpLocks/>
          </p:cNvCxnSpPr>
          <p:nvPr/>
        </p:nvCxnSpPr>
        <p:spPr>
          <a:xfrm>
            <a:off x="7178040" y="7711440"/>
            <a:ext cx="2575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92EBBE1C-530A-EDA0-EF0A-8B852AD55D2B}"/>
              </a:ext>
            </a:extLst>
          </p:cNvPr>
          <p:cNvSpPr/>
          <p:nvPr/>
        </p:nvSpPr>
        <p:spPr>
          <a:xfrm>
            <a:off x="9753600"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cxnSp>
        <p:nvCxnSpPr>
          <p:cNvPr id="6" name="Straight Connector 5">
            <a:extLst>
              <a:ext uri="{FF2B5EF4-FFF2-40B4-BE49-F238E27FC236}">
                <a16:creationId xmlns:a16="http://schemas.microsoft.com/office/drawing/2014/main" id="{7CAB53DA-4B28-3D48-20FF-846D17AA7FEE}"/>
              </a:ext>
            </a:extLst>
          </p:cNvPr>
          <p:cNvCxnSpPr>
            <a:cxnSpLocks/>
            <a:stCxn id="5" idx="6"/>
          </p:cNvCxnSpPr>
          <p:nvPr/>
        </p:nvCxnSpPr>
        <p:spPr>
          <a:xfrm>
            <a:off x="10380917" y="7711440"/>
            <a:ext cx="1780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589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508790" y="835403"/>
            <a:ext cx="7556421" cy="1417558"/>
          </a:xfrm>
          <a:prstGeom prst="rect">
            <a:avLst/>
          </a:prstGeom>
          <a:noFill/>
          <a:ln/>
        </p:spPr>
        <p:txBody>
          <a:bodyPr wrap="square" lIns="0" tIns="0" rIns="0" bIns="0" rtlCol="0" anchor="t"/>
          <a:lstStyle/>
          <a:p>
            <a:pPr marL="0" indent="0" algn="r"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استاندارد ISO/IEC 27001 چیست؟</a:t>
            </a:r>
            <a:endParaRPr lang="en-US" sz="4450" dirty="0">
              <a:cs typeface="B Nazanin" panose="00000400000000000000" pitchFamily="2" charset="-78"/>
            </a:endParaRPr>
          </a:p>
        </p:txBody>
      </p:sp>
      <p:sp>
        <p:nvSpPr>
          <p:cNvPr id="4" name="Shape 1"/>
          <p:cNvSpPr/>
          <p:nvPr/>
        </p:nvSpPr>
        <p:spPr>
          <a:xfrm>
            <a:off x="13554909" y="2262061"/>
            <a:ext cx="510302" cy="510302"/>
          </a:xfrm>
          <a:prstGeom prst="roundRect">
            <a:avLst>
              <a:gd name="adj" fmla="val 6667"/>
            </a:avLst>
          </a:prstGeom>
          <a:solidFill>
            <a:srgbClr val="3C3C3A"/>
          </a:solidFill>
          <a:ln/>
        </p:spPr>
        <p:txBody>
          <a:bodyPr/>
          <a:lstStyle/>
          <a:p>
            <a:endParaRPr lang="fa-IR"/>
          </a:p>
        </p:txBody>
      </p:sp>
      <p:sp>
        <p:nvSpPr>
          <p:cNvPr id="5" name="Text 2"/>
          <p:cNvSpPr/>
          <p:nvPr/>
        </p:nvSpPr>
        <p:spPr>
          <a:xfrm>
            <a:off x="10492860" y="2339928"/>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هدف اصلی</a:t>
            </a:r>
            <a:endParaRPr lang="en-US" sz="2200" dirty="0">
              <a:cs typeface="B Nazanin" panose="00000400000000000000" pitchFamily="2" charset="-78"/>
            </a:endParaRPr>
          </a:p>
        </p:txBody>
      </p:sp>
      <p:sp>
        <p:nvSpPr>
          <p:cNvPr id="6" name="Text 3"/>
          <p:cNvSpPr/>
          <p:nvPr/>
        </p:nvSpPr>
        <p:spPr>
          <a:xfrm>
            <a:off x="10428685" y="2830347"/>
            <a:ext cx="2899410" cy="725805"/>
          </a:xfrm>
          <a:prstGeom prst="rect">
            <a:avLst/>
          </a:prstGeom>
          <a:noFill/>
          <a:ln/>
        </p:spPr>
        <p:txBody>
          <a:bodyPr wrap="squar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شناسایی دارایی‌ها و تحلیل ریسک‌ها</a:t>
            </a:r>
            <a:endParaRPr lang="en-US" sz="1750" dirty="0">
              <a:cs typeface="B Nazanin" panose="00000400000000000000" pitchFamily="2" charset="-78"/>
            </a:endParaRPr>
          </a:p>
        </p:txBody>
      </p:sp>
      <p:sp>
        <p:nvSpPr>
          <p:cNvPr id="7" name="Shape 4"/>
          <p:cNvSpPr/>
          <p:nvPr/>
        </p:nvSpPr>
        <p:spPr>
          <a:xfrm>
            <a:off x="13554911" y="5280311"/>
            <a:ext cx="510302" cy="510302"/>
          </a:xfrm>
          <a:prstGeom prst="roundRect">
            <a:avLst>
              <a:gd name="adj" fmla="val 6667"/>
            </a:avLst>
          </a:prstGeom>
          <a:solidFill>
            <a:srgbClr val="3C3C3A"/>
          </a:solidFill>
          <a:ln/>
        </p:spPr>
        <p:txBody>
          <a:bodyPr/>
          <a:lstStyle/>
          <a:p>
            <a:endParaRPr lang="fa-IR" dirty="0">
              <a:solidFill>
                <a:srgbClr val="FF0000"/>
              </a:solidFill>
              <a:highlight>
                <a:srgbClr val="000000"/>
              </a:highlight>
            </a:endParaRPr>
          </a:p>
        </p:txBody>
      </p:sp>
      <p:sp>
        <p:nvSpPr>
          <p:cNvPr id="8" name="Text 5"/>
          <p:cNvSpPr/>
          <p:nvPr/>
        </p:nvSpPr>
        <p:spPr>
          <a:xfrm>
            <a:off x="10492861" y="5358178"/>
            <a:ext cx="2835235" cy="354330"/>
          </a:xfrm>
          <a:prstGeom prst="rect">
            <a:avLst/>
          </a:prstGeom>
          <a:noFill/>
          <a:ln/>
        </p:spPr>
        <p:txBody>
          <a:bodyPr wrap="none" lIns="0" tIns="0" rIns="0" bIns="0" rtlCol="0" anchor="t"/>
          <a:lstStyle/>
          <a:p>
            <a:pPr marL="0" indent="0" algn="just"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پیاده‌سازی کنترل‌ها</a:t>
            </a:r>
            <a:endParaRPr lang="en-US" sz="2200" dirty="0">
              <a:cs typeface="B Nazanin" panose="00000400000000000000" pitchFamily="2" charset="-78"/>
            </a:endParaRPr>
          </a:p>
        </p:txBody>
      </p:sp>
      <p:sp>
        <p:nvSpPr>
          <p:cNvPr id="9" name="Text 6"/>
          <p:cNvSpPr/>
          <p:nvPr/>
        </p:nvSpPr>
        <p:spPr>
          <a:xfrm>
            <a:off x="10428687" y="5848597"/>
            <a:ext cx="2899410"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حفظ امنیت و افزایش اعتماد</a:t>
            </a:r>
            <a:endParaRPr lang="en-US" sz="1750" dirty="0">
              <a:cs typeface="B Nazanin" panose="00000400000000000000" pitchFamily="2" charset="-78"/>
            </a:endParaRPr>
          </a:p>
        </p:txBody>
      </p:sp>
      <p:sp>
        <p:nvSpPr>
          <p:cNvPr id="10" name="Shape 7"/>
          <p:cNvSpPr/>
          <p:nvPr/>
        </p:nvSpPr>
        <p:spPr>
          <a:xfrm>
            <a:off x="13554909" y="3790236"/>
            <a:ext cx="510302" cy="510302"/>
          </a:xfrm>
          <a:prstGeom prst="roundRect">
            <a:avLst>
              <a:gd name="adj" fmla="val 6667"/>
            </a:avLst>
          </a:prstGeom>
          <a:solidFill>
            <a:srgbClr val="3C3C3A"/>
          </a:solidFill>
          <a:ln/>
        </p:spPr>
        <p:txBody>
          <a:bodyPr/>
          <a:lstStyle/>
          <a:p>
            <a:endParaRPr lang="fa-IR"/>
          </a:p>
        </p:txBody>
      </p:sp>
      <p:sp>
        <p:nvSpPr>
          <p:cNvPr id="11" name="Text 8"/>
          <p:cNvSpPr/>
          <p:nvPr/>
        </p:nvSpPr>
        <p:spPr>
          <a:xfrm>
            <a:off x="10492860" y="3868103"/>
            <a:ext cx="2835235" cy="354330"/>
          </a:xfrm>
          <a:prstGeom prst="rect">
            <a:avLst/>
          </a:prstGeom>
          <a:noFill/>
          <a:ln/>
        </p:spPr>
        <p:txBody>
          <a:bodyPr wrap="none" lIns="0" tIns="0" rIns="0" bIns="0" rtlCol="0" anchor="t"/>
          <a:lstStyle/>
          <a:p>
            <a:pPr marL="0" indent="0" algn="r" rtl="1">
              <a:lnSpc>
                <a:spcPts val="2750"/>
              </a:lnSpc>
              <a:buNone/>
            </a:pPr>
            <a:r>
              <a:rPr lang="en-US" sz="2200" dirty="0">
                <a:solidFill>
                  <a:srgbClr val="C9C9C0"/>
                </a:solidFill>
                <a:latin typeface="Tomorrow Semi Bold" pitchFamily="34" charset="0"/>
                <a:ea typeface="Tomorrow Semi Bold" pitchFamily="34" charset="-122"/>
                <a:cs typeface="B Nazanin" panose="00000400000000000000" pitchFamily="2" charset="-78"/>
              </a:rPr>
              <a:t>تمرکز</a:t>
            </a:r>
            <a:endParaRPr lang="en-US" sz="2200" dirty="0">
              <a:cs typeface="B Nazanin" panose="00000400000000000000" pitchFamily="2" charset="-78"/>
            </a:endParaRPr>
          </a:p>
        </p:txBody>
      </p:sp>
      <p:sp>
        <p:nvSpPr>
          <p:cNvPr id="12" name="Text 9"/>
          <p:cNvSpPr/>
          <p:nvPr/>
        </p:nvSpPr>
        <p:spPr>
          <a:xfrm>
            <a:off x="6508791" y="4358521"/>
            <a:ext cx="6819305" cy="362903"/>
          </a:xfrm>
          <a:prstGeom prst="rect">
            <a:avLst/>
          </a:prstGeom>
          <a:noFill/>
          <a:ln/>
        </p:spPr>
        <p:txBody>
          <a:bodyPr wrap="none" lIns="0" tIns="0" rIns="0" bIns="0" rtlCol="0" anchor="t"/>
          <a:lstStyle/>
          <a:p>
            <a:pPr marL="0" indent="0" algn="r" rtl="1">
              <a:lnSpc>
                <a:spcPts val="2850"/>
              </a:lnSpc>
              <a:buNone/>
            </a:pPr>
            <a:r>
              <a:rPr lang="en-US" sz="1750" dirty="0">
                <a:solidFill>
                  <a:srgbClr val="C9C9C0"/>
                </a:solidFill>
                <a:latin typeface="Tomorrow" pitchFamily="34" charset="0"/>
                <a:ea typeface="Tomorrow" pitchFamily="34" charset="-122"/>
                <a:cs typeface="B Nazanin" panose="00000400000000000000" pitchFamily="2" charset="-78"/>
              </a:rPr>
              <a:t>فرهنگ، فرآیند و مدیریت امنیت</a:t>
            </a:r>
            <a:endParaRPr lang="en-US" sz="1750" dirty="0">
              <a:cs typeface="B Nazanin" panose="00000400000000000000" pitchFamily="2" charset="-78"/>
            </a:endParaRPr>
          </a:p>
        </p:txBody>
      </p:sp>
      <p:pic>
        <p:nvPicPr>
          <p:cNvPr id="20" name="Picture 19">
            <a:extLst>
              <a:ext uri="{FF2B5EF4-FFF2-40B4-BE49-F238E27FC236}">
                <a16:creationId xmlns:a16="http://schemas.microsoft.com/office/drawing/2014/main" id="{48776BCE-D584-79E5-D193-1414ECFA1CA5}"/>
              </a:ext>
            </a:extLst>
          </p:cNvPr>
          <p:cNvPicPr>
            <a:picLocks noChangeAspect="1"/>
          </p:cNvPicPr>
          <p:nvPr/>
        </p:nvPicPr>
        <p:blipFill>
          <a:blip r:embed="rId3"/>
          <a:stretch>
            <a:fillRect/>
          </a:stretch>
        </p:blipFill>
        <p:spPr>
          <a:xfrm>
            <a:off x="-5417" y="0"/>
            <a:ext cx="6400800" cy="8229600"/>
          </a:xfrm>
          <a:prstGeom prst="rect">
            <a:avLst/>
          </a:prstGeom>
        </p:spPr>
      </p:pic>
      <p:cxnSp>
        <p:nvCxnSpPr>
          <p:cNvPr id="2" name="Straight Connector 1">
            <a:extLst>
              <a:ext uri="{FF2B5EF4-FFF2-40B4-BE49-F238E27FC236}">
                <a16:creationId xmlns:a16="http://schemas.microsoft.com/office/drawing/2014/main" id="{4D38FE4D-B31E-BCA0-67A1-63ABDB757ADB}"/>
              </a:ext>
            </a:extLst>
          </p:cNvPr>
          <p:cNvCxnSpPr>
            <a:cxnSpLocks/>
          </p:cNvCxnSpPr>
          <p:nvPr/>
        </p:nvCxnSpPr>
        <p:spPr>
          <a:xfrm>
            <a:off x="7178040" y="7711440"/>
            <a:ext cx="2575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B0E8115-30BD-5FE2-AA14-67A55E9DC0A1}"/>
              </a:ext>
            </a:extLst>
          </p:cNvPr>
          <p:cNvSpPr/>
          <p:nvPr/>
        </p:nvSpPr>
        <p:spPr>
          <a:xfrm>
            <a:off x="9753600"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a:t>
            </a:r>
            <a:endParaRPr lang="fa-IR" dirty="0"/>
          </a:p>
        </p:txBody>
      </p:sp>
      <p:cxnSp>
        <p:nvCxnSpPr>
          <p:cNvPr id="14" name="Straight Connector 13">
            <a:extLst>
              <a:ext uri="{FF2B5EF4-FFF2-40B4-BE49-F238E27FC236}">
                <a16:creationId xmlns:a16="http://schemas.microsoft.com/office/drawing/2014/main" id="{68359499-7D68-47AB-9E90-B38447C7CDA7}"/>
              </a:ext>
            </a:extLst>
          </p:cNvPr>
          <p:cNvCxnSpPr>
            <a:cxnSpLocks/>
            <a:stCxn id="13" idx="6"/>
          </p:cNvCxnSpPr>
          <p:nvPr/>
        </p:nvCxnSpPr>
        <p:spPr>
          <a:xfrm>
            <a:off x="10380917" y="7711440"/>
            <a:ext cx="1780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201120" y="2721412"/>
            <a:ext cx="9635490" cy="708779"/>
          </a:xfrm>
          <a:prstGeom prst="rect">
            <a:avLst/>
          </a:prstGeom>
          <a:noFill/>
          <a:ln/>
        </p:spPr>
        <p:txBody>
          <a:bodyPr wrap="none" lIns="0" tIns="0" rIns="0" bIns="0" rtlCol="0" anchor="t"/>
          <a:lstStyle/>
          <a:p>
            <a:pPr marL="0" indent="0" algn="just" rtl="1">
              <a:lnSpc>
                <a:spcPts val="5550"/>
              </a:lnSpc>
              <a:buNone/>
            </a:pPr>
            <a:r>
              <a:rPr lang="en-US" sz="4450" dirty="0">
                <a:solidFill>
                  <a:srgbClr val="EDEDE8"/>
                </a:solidFill>
                <a:latin typeface="Tomorrow Semi Bold" pitchFamily="34" charset="0"/>
                <a:ea typeface="Tomorrow Semi Bold" pitchFamily="34" charset="-122"/>
                <a:cs typeface="B Nazanin" panose="00000400000000000000" pitchFamily="2" charset="-78"/>
              </a:rPr>
              <a:t>چرا </a:t>
            </a:r>
            <a:r>
              <a:rPr lang="en-US" sz="4450" dirty="0" err="1">
                <a:solidFill>
                  <a:srgbClr val="EDEDE8"/>
                </a:solidFill>
                <a:latin typeface="Tomorrow Semi Bold" pitchFamily="34" charset="0"/>
                <a:ea typeface="Tomorrow Semi Bold" pitchFamily="34" charset="-122"/>
                <a:cs typeface="B Nazanin" panose="00000400000000000000" pitchFamily="2" charset="-78"/>
              </a:rPr>
              <a:t>سازمان‌ها</a:t>
            </a:r>
            <a:r>
              <a:rPr lang="en-US" sz="4450" dirty="0">
                <a:solidFill>
                  <a:srgbClr val="EDEDE8"/>
                </a:solidFill>
                <a:latin typeface="Tomorrow Semi Bold" pitchFamily="34" charset="0"/>
                <a:ea typeface="Tomorrow Semi Bold" pitchFamily="34" charset="-122"/>
                <a:cs typeface="B Nazanin" panose="00000400000000000000" pitchFamily="2" charset="-78"/>
              </a:rPr>
              <a:t> </a:t>
            </a:r>
            <a:r>
              <a:rPr lang="en-US" sz="4450" dirty="0" err="1">
                <a:solidFill>
                  <a:srgbClr val="EDEDE8"/>
                </a:solidFill>
                <a:latin typeface="Tomorrow Semi Bold" pitchFamily="34" charset="0"/>
                <a:ea typeface="Tomorrow Semi Bold" pitchFamily="34" charset="-122"/>
                <a:cs typeface="B Nazanin" panose="00000400000000000000" pitchFamily="2" charset="-78"/>
              </a:rPr>
              <a:t>باید</a:t>
            </a:r>
            <a:r>
              <a:rPr lang="en-US" sz="4450" dirty="0">
                <a:solidFill>
                  <a:srgbClr val="EDEDE8"/>
                </a:solidFill>
                <a:latin typeface="Tomorrow Semi Bold" pitchFamily="34" charset="0"/>
                <a:ea typeface="Tomorrow Semi Bold" pitchFamily="34" charset="-122"/>
                <a:cs typeface="B Nazanin" panose="00000400000000000000" pitchFamily="2" charset="-78"/>
              </a:rPr>
              <a:t> ISO 27001را اجرا کنند؟</a:t>
            </a:r>
            <a:endParaRPr lang="en-US" sz="4450" dirty="0"/>
          </a:p>
        </p:txBody>
      </p:sp>
      <p:cxnSp>
        <p:nvCxnSpPr>
          <p:cNvPr id="3" name="Straight Connector 2">
            <a:extLst>
              <a:ext uri="{FF2B5EF4-FFF2-40B4-BE49-F238E27FC236}">
                <a16:creationId xmlns:a16="http://schemas.microsoft.com/office/drawing/2014/main" id="{FDEA2976-F0D5-3C7B-AC98-AA4C8C51139A}"/>
              </a:ext>
            </a:extLst>
          </p:cNvPr>
          <p:cNvCxnSpPr>
            <a:cxnSpLocks/>
          </p:cNvCxnSpPr>
          <p:nvPr/>
        </p:nvCxnSpPr>
        <p:spPr>
          <a:xfrm>
            <a:off x="518160" y="7711440"/>
            <a:ext cx="868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63E2CF9-AB36-698C-60CE-188D54F0707C}"/>
              </a:ext>
            </a:extLst>
          </p:cNvPr>
          <p:cNvSpPr/>
          <p:nvPr/>
        </p:nvSpPr>
        <p:spPr>
          <a:xfrm>
            <a:off x="1386840" y="7397781"/>
            <a:ext cx="627317" cy="627317"/>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5</a:t>
            </a:r>
            <a:endParaRPr lang="fa-IR" dirty="0"/>
          </a:p>
        </p:txBody>
      </p:sp>
      <p:cxnSp>
        <p:nvCxnSpPr>
          <p:cNvPr id="5" name="Straight Connector 4">
            <a:extLst>
              <a:ext uri="{FF2B5EF4-FFF2-40B4-BE49-F238E27FC236}">
                <a16:creationId xmlns:a16="http://schemas.microsoft.com/office/drawing/2014/main" id="{1A8DFA0E-1256-492E-9476-AFC1BD4C9F60}"/>
              </a:ext>
            </a:extLst>
          </p:cNvPr>
          <p:cNvCxnSpPr>
            <a:cxnSpLocks/>
            <a:stCxn id="4" idx="6"/>
          </p:cNvCxnSpPr>
          <p:nvPr/>
        </p:nvCxnSpPr>
        <p:spPr>
          <a:xfrm>
            <a:off x="2014157" y="7711440"/>
            <a:ext cx="17806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489</TotalTime>
  <Words>1757</Words>
  <Application>Microsoft Office PowerPoint</Application>
  <PresentationFormat>Custom</PresentationFormat>
  <Paragraphs>398</Paragraphs>
  <Slides>40</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Calibri</vt:lpstr>
      <vt:lpstr>Tomorrow</vt:lpstr>
      <vt:lpstr>Tomorrow Semi Bold</vt:lpstr>
      <vt:lpstr>Calibri Light</vt:lpstr>
      <vt:lpstr>B Nazanin</vt:lpstr>
      <vt:lpstr>Arial</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hamed mohammadi</cp:lastModifiedBy>
  <cp:revision>9</cp:revision>
  <dcterms:created xsi:type="dcterms:W3CDTF">2025-05-17T07:59:56Z</dcterms:created>
  <dcterms:modified xsi:type="dcterms:W3CDTF">2025-05-26T17:53:47Z</dcterms:modified>
</cp:coreProperties>
</file>